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Proxima Nova"/>
      <p:regular r:id="rId52"/>
      <p:bold r:id="rId53"/>
      <p:italic r:id="rId54"/>
      <p:boldItalic r:id="rId55"/>
    </p:embeddedFont>
    <p:embeddedFont>
      <p:font typeface="Proxima Nova Semibold"/>
      <p:regular r:id="rId56"/>
      <p:bold r:id="rId57"/>
      <p:boldItalic r:id="rId58"/>
    </p:embeddedFont>
    <p:embeddedFont>
      <p:font typeface="Open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60D28E-F4F5-4BD3-854D-42B472C7A020}">
  <a:tblStyle styleId="{1C60D28E-F4F5-4BD3-854D-42B472C7A02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5.xml"/><Relationship Id="rId55" Type="http://schemas.openxmlformats.org/officeDocument/2006/relationships/font" Target="fonts/ProximaNova-boldItalic.fntdata"/><Relationship Id="rId10" Type="http://schemas.openxmlformats.org/officeDocument/2006/relationships/slide" Target="slides/slide4.xml"/><Relationship Id="rId54" Type="http://schemas.openxmlformats.org/officeDocument/2006/relationships/font" Target="fonts/ProximaNova-italic.fntdata"/><Relationship Id="rId13" Type="http://schemas.openxmlformats.org/officeDocument/2006/relationships/slide" Target="slides/slide7.xml"/><Relationship Id="rId57" Type="http://schemas.openxmlformats.org/officeDocument/2006/relationships/font" Target="fonts/ProximaNovaSemibold-bold.fntdata"/><Relationship Id="rId12" Type="http://schemas.openxmlformats.org/officeDocument/2006/relationships/slide" Target="slides/slide6.xml"/><Relationship Id="rId56" Type="http://schemas.openxmlformats.org/officeDocument/2006/relationships/font" Target="fonts/ProximaNovaSemibold-regular.fntdata"/><Relationship Id="rId15" Type="http://schemas.openxmlformats.org/officeDocument/2006/relationships/slide" Target="slides/slide9.xml"/><Relationship Id="rId59" Type="http://schemas.openxmlformats.org/officeDocument/2006/relationships/font" Target="fonts/OpenSans-regular.fntdata"/><Relationship Id="rId14" Type="http://schemas.openxmlformats.org/officeDocument/2006/relationships/slide" Target="slides/slide8.xml"/><Relationship Id="rId58" Type="http://schemas.openxmlformats.org/officeDocument/2006/relationships/font" Target="fonts/ProximaNovaSemibold-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bb1169de16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bb1169de16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3f5bc394a_0_1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b3f5bc394a_0_1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Eveline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1eb6c1f3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1eb6c1f3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b1169de16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b1169de16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a253ada2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a253ada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0" rtl="0" algn="just">
              <a:lnSpc>
                <a:spcPct val="115000"/>
              </a:lnSpc>
              <a:spcBef>
                <a:spcPts val="1200"/>
              </a:spcBef>
              <a:spcAft>
                <a:spcPts val="0"/>
              </a:spcAft>
              <a:buNone/>
            </a:pPr>
            <a:r>
              <a:rPr lang="nl">
                <a:solidFill>
                  <a:schemeClr val="dk1"/>
                </a:solidFill>
              </a:rPr>
              <a:t>·</a:t>
            </a:r>
            <a:r>
              <a:rPr lang="nl" sz="700">
                <a:solidFill>
                  <a:schemeClr val="dk1"/>
                </a:solidFill>
                <a:latin typeface="Times New Roman"/>
                <a:ea typeface="Times New Roman"/>
                <a:cs typeface="Times New Roman"/>
                <a:sym typeface="Times New Roman"/>
              </a:rPr>
              <a:t>  </a:t>
            </a:r>
            <a:r>
              <a:rPr lang="nl">
                <a:solidFill>
                  <a:schemeClr val="dk1"/>
                </a:solidFill>
              </a:rPr>
              <a:t>1. ·</a:t>
            </a:r>
            <a:r>
              <a:rPr lang="nl" sz="700">
                <a:solidFill>
                  <a:schemeClr val="dk1"/>
                </a:solidFill>
                <a:latin typeface="Times New Roman"/>
                <a:ea typeface="Times New Roman"/>
                <a:cs typeface="Times New Roman"/>
                <a:sym typeface="Times New Roman"/>
              </a:rPr>
              <a:t>         </a:t>
            </a:r>
            <a:r>
              <a:rPr lang="nl">
                <a:solidFill>
                  <a:schemeClr val="dk1"/>
                </a:solidFill>
              </a:rPr>
              <a:t>Niet helemaal duidelijk wat de definitie is van planning?</a:t>
            </a:r>
            <a:endParaRPr i="1">
              <a:solidFill>
                <a:schemeClr val="dk1"/>
              </a:solidFill>
            </a:endParaRPr>
          </a:p>
          <a:p>
            <a:pPr indent="-228600" lvl="0" marL="914400" rtl="0" algn="just">
              <a:lnSpc>
                <a:spcPct val="115000"/>
              </a:lnSpc>
              <a:spcBef>
                <a:spcPts val="1200"/>
              </a:spcBef>
              <a:spcAft>
                <a:spcPts val="0"/>
              </a:spcAft>
              <a:buNone/>
            </a:pPr>
            <a:r>
              <a:rPr lang="nl">
                <a:solidFill>
                  <a:schemeClr val="dk1"/>
                </a:solidFill>
                <a:latin typeface="Courier New"/>
                <a:ea typeface="Courier New"/>
                <a:cs typeface="Courier New"/>
                <a:sym typeface="Courier New"/>
              </a:rPr>
              <a:t>o</a:t>
            </a:r>
            <a:r>
              <a:rPr lang="nl" sz="700">
                <a:solidFill>
                  <a:schemeClr val="dk1"/>
                </a:solidFill>
                <a:latin typeface="Times New Roman"/>
                <a:ea typeface="Times New Roman"/>
                <a:cs typeface="Times New Roman"/>
                <a:sym typeface="Times New Roman"/>
              </a:rPr>
              <a:t>   </a:t>
            </a:r>
            <a:r>
              <a:rPr i="1" lang="nl">
                <a:solidFill>
                  <a:schemeClr val="dk1"/>
                </a:solidFill>
              </a:rPr>
              <a:t>Dienstregeling is wat wordt aangeboden naar de reizigers, het zijn bijvoorbeeld de timetables zoals de reizigers ze zien. Planning is meer, hoe worden de ritten ingepland, hoe worden ze op poten gezet, hoe worden de voertuigen gepland, hoe worden de chauffeurs gepland. De zaken die op middellange termijn worden gepland zoals bijvoorbeeld het type en de soort voertuigen die nodig zijn.</a:t>
            </a:r>
            <a:endParaRPr i="1">
              <a:solidFill>
                <a:schemeClr val="dk1"/>
              </a:solidFill>
            </a:endParaRPr>
          </a:p>
          <a:p>
            <a:pPr indent="-228600" lvl="0" marL="914400" rtl="0" algn="just">
              <a:lnSpc>
                <a:spcPct val="115000"/>
              </a:lnSpc>
              <a:spcBef>
                <a:spcPts val="1200"/>
              </a:spcBef>
              <a:spcAft>
                <a:spcPts val="0"/>
              </a:spcAft>
              <a:buNone/>
            </a:pPr>
            <a:r>
              <a:rPr lang="nl">
                <a:solidFill>
                  <a:schemeClr val="dk1"/>
                </a:solidFill>
                <a:latin typeface="Courier New"/>
                <a:ea typeface="Courier New"/>
                <a:cs typeface="Courier New"/>
                <a:sym typeface="Courier New"/>
              </a:rPr>
              <a:t>o</a:t>
            </a:r>
            <a:r>
              <a:rPr lang="nl" sz="700">
                <a:solidFill>
                  <a:schemeClr val="dk1"/>
                </a:solidFill>
                <a:latin typeface="Times New Roman"/>
                <a:ea typeface="Times New Roman"/>
                <a:cs typeface="Times New Roman"/>
                <a:sym typeface="Times New Roman"/>
              </a:rPr>
              <a:t>   </a:t>
            </a:r>
            <a:r>
              <a:rPr lang="nl">
                <a:solidFill>
                  <a:schemeClr val="dk1"/>
                </a:solidFill>
              </a:rPr>
              <a:t>Gaat ook afhangen van wie meewerkt. Voor bijvoorbeeld bussen en dergelijke, zij kunnen elkaar voorbijsteken of gemakkelijk van weg veranderen. Voor een trein is dit niet het geval. Geplande wijzigingen worden bij de NMBS dus wel opgenomen in de middellange termijn of Planning terwijl dit bij De Lijn weer niet het geval is.</a:t>
            </a:r>
            <a:endParaRPr>
              <a:solidFill>
                <a:schemeClr val="dk1"/>
              </a:solidFill>
            </a:endParaRPr>
          </a:p>
          <a:p>
            <a:pPr indent="-228600" lvl="0" marL="914400" rtl="0" algn="just">
              <a:lnSpc>
                <a:spcPct val="115000"/>
              </a:lnSpc>
              <a:spcBef>
                <a:spcPts val="1200"/>
              </a:spcBef>
              <a:spcAft>
                <a:spcPts val="0"/>
              </a:spcAft>
              <a:buNone/>
            </a:pPr>
            <a:r>
              <a:rPr lang="nl">
                <a:solidFill>
                  <a:schemeClr val="dk1"/>
                </a:solidFill>
                <a:latin typeface="Courier New"/>
                <a:ea typeface="Courier New"/>
                <a:cs typeface="Courier New"/>
                <a:sym typeface="Courier New"/>
              </a:rPr>
              <a:t>o</a:t>
            </a:r>
            <a:r>
              <a:rPr lang="nl" sz="700">
                <a:solidFill>
                  <a:schemeClr val="dk1"/>
                </a:solidFill>
                <a:latin typeface="Times New Roman"/>
                <a:ea typeface="Times New Roman"/>
                <a:cs typeface="Times New Roman"/>
                <a:sym typeface="Times New Roman"/>
              </a:rPr>
              <a:t>   </a:t>
            </a:r>
            <a:r>
              <a:rPr lang="nl">
                <a:solidFill>
                  <a:schemeClr val="dk1"/>
                </a:solidFill>
              </a:rPr>
              <a:t>Binnen de standaard wordt dit vastgelegd binnen de usage notes maar dit gaat beperkt zijn. </a:t>
            </a:r>
            <a:endParaRPr>
              <a:solidFill>
                <a:schemeClr val="dk1"/>
              </a:solidFill>
            </a:endParaRPr>
          </a:p>
          <a:p>
            <a:pPr indent="-228600" lvl="0" marL="0" rtl="0" algn="just">
              <a:lnSpc>
                <a:spcPct val="115000"/>
              </a:lnSpc>
              <a:spcBef>
                <a:spcPts val="1200"/>
              </a:spcBef>
              <a:spcAft>
                <a:spcPts val="0"/>
              </a:spcAft>
              <a:buNone/>
            </a:pPr>
            <a:r>
              <a:t/>
            </a:r>
            <a:endParaRPr>
              <a:solidFill>
                <a:schemeClr val="dk1"/>
              </a:solidFill>
            </a:endParaRPr>
          </a:p>
          <a:p>
            <a:pPr indent="-228600" lvl="0" marL="0" rtl="0" algn="just">
              <a:lnSpc>
                <a:spcPct val="115000"/>
              </a:lnSpc>
              <a:spcBef>
                <a:spcPts val="1200"/>
              </a:spcBef>
              <a:spcAft>
                <a:spcPts val="0"/>
              </a:spcAft>
              <a:buNone/>
            </a:pPr>
            <a:r>
              <a:rPr lang="nl">
                <a:solidFill>
                  <a:schemeClr val="dk1"/>
                </a:solidFill>
              </a:rPr>
              <a:t>22. Gaan we de afspraken van BLTAC continueren?</a:t>
            </a:r>
            <a:endParaRPr>
              <a:solidFill>
                <a:schemeClr val="dk1"/>
              </a:solidFill>
            </a:endParaRPr>
          </a:p>
          <a:p>
            <a:pPr indent="-228600" lvl="0" marL="914400" rtl="0" algn="just">
              <a:lnSpc>
                <a:spcPct val="115000"/>
              </a:lnSpc>
              <a:spcBef>
                <a:spcPts val="1200"/>
              </a:spcBef>
              <a:spcAft>
                <a:spcPts val="0"/>
              </a:spcAft>
              <a:buNone/>
            </a:pPr>
            <a:r>
              <a:rPr lang="nl">
                <a:solidFill>
                  <a:schemeClr val="dk1"/>
                </a:solidFill>
                <a:latin typeface="Courier New"/>
                <a:ea typeface="Courier New"/>
                <a:cs typeface="Courier New"/>
                <a:sym typeface="Courier New"/>
              </a:rPr>
              <a:t>o</a:t>
            </a:r>
            <a:r>
              <a:rPr lang="nl" sz="700">
                <a:solidFill>
                  <a:schemeClr val="dk1"/>
                </a:solidFill>
                <a:latin typeface="Times New Roman"/>
                <a:ea typeface="Times New Roman"/>
                <a:cs typeface="Times New Roman"/>
                <a:sym typeface="Times New Roman"/>
              </a:rPr>
              <a:t>   </a:t>
            </a:r>
            <a:r>
              <a:rPr i="1" lang="nl">
                <a:solidFill>
                  <a:schemeClr val="dk1"/>
                </a:solidFill>
              </a:rPr>
              <a:t>Dit is een deel van de vraag. Het belangrijkste discussiepunt is het planning gedeelte, dat wordt uitgewisseld tussen de 4 OVs en daarna alle OVs, gaan we gebruik blijven maken van de afspraken van BLTAC of niet. We kunnen van het moment gebruik maken om een vernieuwing te doen van deze afspraken.</a:t>
            </a:r>
            <a:r>
              <a:rPr lang="nl" sz="700">
                <a:solidFill>
                  <a:schemeClr val="dk1"/>
                </a:solidFill>
                <a:latin typeface="Times New Roman"/>
                <a:ea typeface="Times New Roman"/>
                <a:cs typeface="Times New Roman"/>
                <a:sym typeface="Times New Roman"/>
              </a:rPr>
              <a:t> </a:t>
            </a:r>
            <a:endParaRPr sz="700">
              <a:solidFill>
                <a:schemeClr val="dk1"/>
              </a:solidFill>
              <a:latin typeface="Times New Roman"/>
              <a:ea typeface="Times New Roman"/>
              <a:cs typeface="Times New Roman"/>
              <a:sym typeface="Times New Roman"/>
            </a:endParaRPr>
          </a:p>
          <a:p>
            <a:pPr indent="-228600" lvl="0" marL="0" rtl="0" algn="just">
              <a:lnSpc>
                <a:spcPct val="115000"/>
              </a:lnSpc>
              <a:spcBef>
                <a:spcPts val="1200"/>
              </a:spcBef>
              <a:spcAft>
                <a:spcPts val="0"/>
              </a:spcAft>
              <a:buClr>
                <a:schemeClr val="dk1"/>
              </a:buClr>
              <a:buSzPts val="1100"/>
              <a:buFont typeface="Arial"/>
              <a:buNone/>
            </a:pPr>
            <a:r>
              <a:rPr lang="nl" sz="700">
                <a:solidFill>
                  <a:schemeClr val="dk1"/>
                </a:solidFill>
                <a:latin typeface="Times New Roman"/>
                <a:ea typeface="Times New Roman"/>
                <a:cs typeface="Times New Roman"/>
                <a:sym typeface="Times New Roman"/>
              </a:rPr>
              <a:t>     </a:t>
            </a:r>
            <a:r>
              <a:rPr lang="nl">
                <a:solidFill>
                  <a:schemeClr val="dk1"/>
                </a:solidFill>
              </a:rPr>
              <a:t>3. Hoe zit het juist met compatibiliteit tussen GTFS real-time, GTFS en NeTEx?</a:t>
            </a:r>
            <a:endParaRPr>
              <a:solidFill>
                <a:schemeClr val="dk1"/>
              </a:solidFill>
            </a:endParaRPr>
          </a:p>
          <a:p>
            <a:pPr indent="-228600" lvl="0" marL="914400" rtl="0" algn="just">
              <a:lnSpc>
                <a:spcPct val="115000"/>
              </a:lnSpc>
              <a:spcBef>
                <a:spcPts val="1200"/>
              </a:spcBef>
              <a:spcAft>
                <a:spcPts val="0"/>
              </a:spcAft>
              <a:buClr>
                <a:schemeClr val="dk1"/>
              </a:buClr>
              <a:buSzPts val="1100"/>
              <a:buFont typeface="Arial"/>
              <a:buNone/>
            </a:pPr>
            <a:r>
              <a:rPr lang="nl">
                <a:solidFill>
                  <a:schemeClr val="dk1"/>
                </a:solidFill>
                <a:latin typeface="Courier New"/>
                <a:ea typeface="Courier New"/>
                <a:cs typeface="Courier New"/>
                <a:sym typeface="Courier New"/>
              </a:rPr>
              <a:t>o</a:t>
            </a:r>
            <a:r>
              <a:rPr lang="nl" sz="700">
                <a:solidFill>
                  <a:schemeClr val="dk1"/>
                </a:solidFill>
                <a:latin typeface="Times New Roman"/>
                <a:ea typeface="Times New Roman"/>
                <a:cs typeface="Times New Roman"/>
                <a:sym typeface="Times New Roman"/>
              </a:rPr>
              <a:t>   </a:t>
            </a:r>
            <a:r>
              <a:rPr i="1" lang="nl">
                <a:solidFill>
                  <a:schemeClr val="dk1"/>
                </a:solidFill>
              </a:rPr>
              <a:t>GTFS real-time is een beetje de Siri van GTFS. Dit hebben we eerder afgesproken dat dit niet binnen de scope valt van dit project. GTFS zelf is gebaseerd op .csv. Hierin zitten bepaalde mankementen die eigenlijk mooier zouden kunnen worden aangepakt. Dit kan met NeTEx. De enige vraag is van hoe maken we van deze NeTEx standaard een Belgische versie. Hoe configureren we deze exact zodat iedereen weet waarmee we bezig zijn. </a:t>
            </a:r>
            <a:endParaRPr i="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b1169de1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b1169de1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b1169de16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bb1169de16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Eveline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b1169de1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b1169de1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b1169de1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bb1169de1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bb1169de1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bb1169de1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bb1169de16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bb1169de16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l">
                <a:solidFill>
                  <a:srgbClr val="3C3D3C"/>
                </a:solidFill>
                <a:highlight>
                  <a:srgbClr val="FFFFFF"/>
                </a:highlight>
                <a:latin typeface="Calibri"/>
                <a:ea typeface="Calibri"/>
                <a:cs typeface="Calibri"/>
                <a:sym typeface="Calibri"/>
              </a:rPr>
              <a:t>De Network Description beschrijft de aangeboden Routes in het Network, waarbij Lines eigenlijk bundels van Routes zijn “die bij elkaar horen”, bv omdat ze dezelfde Route zijn maar dan in omgekeerde richting. Bv Lijn 5 vh metronet bestaat uit Lijn 5 Erasmus-HermanDebroux en Lijn 5 HermanDebroux-Erasmus.</a:t>
            </a:r>
            <a:endParaRPr>
              <a:solidFill>
                <a:srgbClr val="3C3D3C"/>
              </a:solidFill>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t/>
            </a:r>
            <a:endParaRPr>
              <a:solidFill>
                <a:srgbClr val="3C3D3C"/>
              </a:solidFill>
              <a:highlight>
                <a:srgbClr val="FFFFFF"/>
              </a:highlight>
            </a:endParaRPr>
          </a:p>
          <a:p>
            <a:pPr indent="0" lvl="0" marL="0" rtl="0" algn="l">
              <a:spcBef>
                <a:spcPts val="10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3f5bc394a_0_4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b3f5bc394a_0_4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8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bb1169de16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bb1169de16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b1169de1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bb1169de1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l">
                <a:solidFill>
                  <a:srgbClr val="3C3D3C"/>
                </a:solidFill>
                <a:highlight>
                  <a:srgbClr val="FFFFFF"/>
                </a:highlight>
                <a:latin typeface="Calibri"/>
                <a:ea typeface="Calibri"/>
                <a:cs typeface="Calibri"/>
                <a:sym typeface="Calibri"/>
              </a:rPr>
              <a:t>De Service description omvat de uiteindelijk gereden ritten op de Routes: de zgn VehicleJourneys en ServiceJourneys. Waarbij we hier enkel in de ServiceJourneys geïnteresseerd zijn, dit zijn de ritten waar passagiers kunnen meereizen. VehicleJourneys kunnen dus ServiceJourneys zijn, maar ook de zgn dead runs (bv een bus die leeg terugrijdt naar de stelplaats).</a:t>
            </a:r>
            <a:endParaRPr>
              <a:solidFill>
                <a:srgbClr val="3C3D3C"/>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t/>
            </a:r>
            <a:endParaRPr>
              <a:solidFill>
                <a:srgbClr val="3C3D3C"/>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rPr lang="nl">
                <a:solidFill>
                  <a:srgbClr val="3C3D3C"/>
                </a:solidFill>
                <a:highlight>
                  <a:srgbClr val="FFFFFF"/>
                </a:highlight>
                <a:latin typeface="Calibri"/>
                <a:ea typeface="Calibri"/>
                <a:cs typeface="Calibri"/>
                <a:sym typeface="Calibri"/>
              </a:rPr>
              <a:t>De VehicleJourneys en ServiceJourneys volgen bepaalde patronen: de zgn JourneyPatterns en ServiceJourneyPatterns. Ttz: ze doen een bepaalde volgorde van haltes aan.</a:t>
            </a:r>
            <a:endParaRPr>
              <a:solidFill>
                <a:srgbClr val="3C3D3C"/>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t/>
            </a:r>
            <a:endParaRPr>
              <a:solidFill>
                <a:srgbClr val="3C3D3C"/>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rPr lang="nl">
                <a:solidFill>
                  <a:srgbClr val="3C3D3C"/>
                </a:solidFill>
                <a:highlight>
                  <a:srgbClr val="FFFFFF"/>
                </a:highlight>
                <a:latin typeface="Calibri"/>
                <a:ea typeface="Calibri"/>
                <a:cs typeface="Calibri"/>
                <a:sym typeface="Calibri"/>
              </a:rPr>
              <a:t>EPIP is in de eerste plaats geïnteresseerd in ServiceJourneys en dus in ServiceJourneyPatterns. Echter NETEX hangt de Dienstregeling (ttz de TimeTabledPassingTimes) aan de haltes van JourneyPatterns (de zgn PointInJourneyPatterns) en aan de VehicleJourneys: interessant voor planning vd dienst (je weet ook wanneer de bus ergens passeert zelfs al kan je er niet op).</a:t>
            </a:r>
            <a:endParaRPr>
              <a:solidFill>
                <a:srgbClr val="3C3D3C"/>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t/>
            </a:r>
            <a:endParaRPr>
              <a:solidFill>
                <a:srgbClr val="3C3D3C"/>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rPr lang="nl">
                <a:solidFill>
                  <a:srgbClr val="3C3D3C"/>
                </a:solidFill>
                <a:highlight>
                  <a:srgbClr val="FFFFFF"/>
                </a:highlight>
                <a:latin typeface="Calibri"/>
                <a:ea typeface="Calibri"/>
                <a:cs typeface="Calibri"/>
                <a:sym typeface="Calibri"/>
              </a:rPr>
              <a:t>We hebben dus naast de ServiceJourneys en de ServicePatterns ook de VehicleJourneys en JourneyPatterns nodig in ons model, alleen heeft EPIP niet de bedoeling om deze te instantiëren: ze hebben ze daarom abstract gezet:</a:t>
            </a:r>
            <a:endParaRPr>
              <a:solidFill>
                <a:srgbClr val="3C3D3C"/>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t/>
            </a:r>
            <a:endParaRPr>
              <a:solidFill>
                <a:srgbClr val="3C3D3C"/>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b1169de16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b1169de16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b1169de16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b1169de16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bb1169de16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bb1169de16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bb1169de16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bb1169de16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l">
                <a:solidFill>
                  <a:srgbClr val="3C3D3C"/>
                </a:solidFill>
                <a:highlight>
                  <a:srgbClr val="FFFFFF"/>
                </a:highlight>
                <a:latin typeface="Calibri"/>
                <a:ea typeface="Calibri"/>
                <a:cs typeface="Calibri"/>
                <a:sym typeface="Calibri"/>
              </a:rPr>
              <a:t>De LinkledConnections van Pieter zijn eigenlijk ServiceLinks (door passagiers te consumeren verbindingen in de aangeboden ServiceJourneyPatterns) maar dan uitgesplitst per ServiceJourney: daarom dacht ik ze “ServiceJourneyLinks” te noemen.</a:t>
            </a:r>
            <a:endParaRPr>
              <a:solidFill>
                <a:srgbClr val="3C3D3C"/>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t/>
            </a:r>
            <a:endParaRPr>
              <a:solidFill>
                <a:srgbClr val="3C3D3C"/>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rPr lang="nl">
                <a:solidFill>
                  <a:srgbClr val="3C3D3C"/>
                </a:solidFill>
                <a:highlight>
                  <a:srgbClr val="FFFFFF"/>
                </a:highlight>
                <a:latin typeface="Calibri"/>
                <a:ea typeface="Calibri"/>
                <a:cs typeface="Calibri"/>
                <a:sym typeface="Calibri"/>
              </a:rPr>
              <a:t>De ServiceJourneyLink geven voor een koppel van departureStop en arrivalStop een departureTime en een arrivalTime voor een specifieke ServiceJourney. Die departureTime en arrivaltime zijn afgeleid: je kan ze bepalen op basis van info elders in het model. Het leek mij voldoende om deze info aan een Lijn te koppelen, maar wellicht moet het een ServiceJourneyPattern zijn of zelfs een VehicleJourney.</a:t>
            </a:r>
            <a:endParaRPr>
              <a:solidFill>
                <a:srgbClr val="3C3D3C"/>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bb1169de16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bb1169de16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222222"/>
              </a:buClr>
              <a:buSzPts val="1100"/>
              <a:buChar char="●"/>
            </a:pPr>
            <a:r>
              <a:rPr lang="nl">
                <a:solidFill>
                  <a:srgbClr val="222222"/>
                </a:solidFill>
                <a:highlight>
                  <a:srgbClr val="FFFFFF"/>
                </a:highlight>
              </a:rPr>
              <a:t>Geeft een idee van de verschillende soorten Routes  die we in het model vinden:</a:t>
            </a:r>
            <a:endParaRPr>
              <a:solidFill>
                <a:srgbClr val="222222"/>
              </a:solidFill>
              <a:highlight>
                <a:srgbClr val="FFFFFF"/>
              </a:highlight>
            </a:endParaRPr>
          </a:p>
          <a:p>
            <a:pPr indent="-298450" lvl="1" marL="914400" rtl="0" algn="l">
              <a:lnSpc>
                <a:spcPct val="115000"/>
              </a:lnSpc>
              <a:spcBef>
                <a:spcPts val="0"/>
              </a:spcBef>
              <a:spcAft>
                <a:spcPts val="0"/>
              </a:spcAft>
              <a:buClr>
                <a:srgbClr val="222222"/>
              </a:buClr>
              <a:buSzPts val="1100"/>
              <a:buChar char="○"/>
            </a:pPr>
            <a:r>
              <a:rPr lang="nl">
                <a:solidFill>
                  <a:srgbClr val="222222"/>
                </a:solidFill>
                <a:highlight>
                  <a:srgbClr val="FFFFFF"/>
                </a:highlight>
              </a:rPr>
              <a:t>Line</a:t>
            </a:r>
            <a:endParaRPr>
              <a:solidFill>
                <a:srgbClr val="222222"/>
              </a:solidFill>
              <a:highlight>
                <a:srgbClr val="FFFFFF"/>
              </a:highlight>
            </a:endParaRPr>
          </a:p>
          <a:p>
            <a:pPr indent="-298450" lvl="1" marL="914400" rtl="0" algn="l">
              <a:lnSpc>
                <a:spcPct val="115000"/>
              </a:lnSpc>
              <a:spcBef>
                <a:spcPts val="0"/>
              </a:spcBef>
              <a:spcAft>
                <a:spcPts val="0"/>
              </a:spcAft>
              <a:buClr>
                <a:srgbClr val="222222"/>
              </a:buClr>
              <a:buSzPts val="1100"/>
              <a:buChar char="○"/>
            </a:pPr>
            <a:r>
              <a:rPr lang="nl">
                <a:solidFill>
                  <a:srgbClr val="222222"/>
                </a:solidFill>
                <a:highlight>
                  <a:srgbClr val="FFFFFF"/>
                </a:highlight>
              </a:rPr>
              <a:t>Route</a:t>
            </a:r>
            <a:endParaRPr>
              <a:solidFill>
                <a:srgbClr val="222222"/>
              </a:solidFill>
              <a:highlight>
                <a:srgbClr val="FFFFFF"/>
              </a:highlight>
            </a:endParaRPr>
          </a:p>
          <a:p>
            <a:pPr indent="-298450" lvl="1" marL="914400" rtl="0" algn="l">
              <a:lnSpc>
                <a:spcPct val="115000"/>
              </a:lnSpc>
              <a:spcBef>
                <a:spcPts val="0"/>
              </a:spcBef>
              <a:spcAft>
                <a:spcPts val="0"/>
              </a:spcAft>
              <a:buClr>
                <a:srgbClr val="222222"/>
              </a:buClr>
              <a:buSzPts val="1100"/>
              <a:buChar char="○"/>
            </a:pPr>
            <a:r>
              <a:rPr lang="nl">
                <a:solidFill>
                  <a:srgbClr val="222222"/>
                </a:solidFill>
                <a:highlight>
                  <a:srgbClr val="FFFFFF"/>
                </a:highlight>
              </a:rPr>
              <a:t>JourneyPattern</a:t>
            </a:r>
            <a:endParaRPr>
              <a:solidFill>
                <a:srgbClr val="222222"/>
              </a:solidFill>
              <a:highlight>
                <a:srgbClr val="FFFFFF"/>
              </a:highlight>
            </a:endParaRPr>
          </a:p>
          <a:p>
            <a:pPr indent="-298450" lvl="1" marL="914400" rtl="0" algn="l">
              <a:lnSpc>
                <a:spcPct val="115000"/>
              </a:lnSpc>
              <a:spcBef>
                <a:spcPts val="0"/>
              </a:spcBef>
              <a:spcAft>
                <a:spcPts val="0"/>
              </a:spcAft>
              <a:buClr>
                <a:srgbClr val="222222"/>
              </a:buClr>
              <a:buSzPts val="1100"/>
              <a:buChar char="○"/>
            </a:pPr>
            <a:r>
              <a:rPr lang="nl">
                <a:solidFill>
                  <a:srgbClr val="222222"/>
                </a:solidFill>
                <a:highlight>
                  <a:srgbClr val="FFFFFF"/>
                </a:highlight>
              </a:rPr>
              <a:t>ServiceJourneyPattern (ook wel ServicePattern genoemd)</a:t>
            </a:r>
            <a:endParaRPr>
              <a:solidFill>
                <a:srgbClr val="222222"/>
              </a:solidFill>
              <a:highlight>
                <a:srgbClr val="FFFFFF"/>
              </a:highlight>
            </a:endParaRPr>
          </a:p>
          <a:p>
            <a:pPr indent="-298450" lvl="0" marL="457200" rtl="0" algn="l">
              <a:lnSpc>
                <a:spcPct val="115000"/>
              </a:lnSpc>
              <a:spcBef>
                <a:spcPts val="0"/>
              </a:spcBef>
              <a:spcAft>
                <a:spcPts val="0"/>
              </a:spcAft>
              <a:buClr>
                <a:srgbClr val="222222"/>
              </a:buClr>
              <a:buSzPts val="1100"/>
              <a:buChar char="●"/>
            </a:pPr>
            <a:r>
              <a:rPr lang="nl">
                <a:solidFill>
                  <a:srgbClr val="222222"/>
                </a:solidFill>
                <a:highlight>
                  <a:srgbClr val="FFFFFF"/>
                </a:highlight>
              </a:rPr>
              <a:t>Een Route is normaal de weg die gevolgd wordt van punt A naar punt B. Waar we in T&amp;A spraken over mogelijke door de Reiziger gevolgde Routes en door de Reiziger uitgevoerde Routes, gaat het hier over door de vervoersmaatschappij mogelijke en gevolgde Routes, waarbij dat aanbod doorgaans gebundeld wordt in Lines.</a:t>
            </a:r>
            <a:endParaRPr>
              <a:solidFill>
                <a:srgbClr val="222222"/>
              </a:solidFill>
              <a:highlight>
                <a:srgbClr val="FFFFFF"/>
              </a:highlight>
            </a:endParaRPr>
          </a:p>
          <a:p>
            <a:pPr indent="-298450" lvl="0" marL="457200" rtl="0" algn="l">
              <a:lnSpc>
                <a:spcPct val="115000"/>
              </a:lnSpc>
              <a:spcBef>
                <a:spcPts val="0"/>
              </a:spcBef>
              <a:spcAft>
                <a:spcPts val="0"/>
              </a:spcAft>
              <a:buClr>
                <a:srgbClr val="222222"/>
              </a:buClr>
              <a:buSzPts val="1100"/>
              <a:buChar char="●"/>
            </a:pPr>
            <a:r>
              <a:rPr lang="nl">
                <a:solidFill>
                  <a:srgbClr val="222222"/>
                </a:solidFill>
                <a:highlight>
                  <a:srgbClr val="FFFFFF"/>
                </a:highlight>
              </a:rPr>
              <a:t>Lines kunnen we dus beschouwen als min of meer bijeen horende Routes.</a:t>
            </a:r>
            <a:endParaRPr>
              <a:solidFill>
                <a:srgbClr val="222222"/>
              </a:solidFill>
              <a:highlight>
                <a:srgbClr val="FFFFFF"/>
              </a:highlight>
            </a:endParaRPr>
          </a:p>
          <a:p>
            <a:pPr indent="-298450" lvl="0" marL="457200" rtl="0" algn="l">
              <a:lnSpc>
                <a:spcPct val="115000"/>
              </a:lnSpc>
              <a:spcBef>
                <a:spcPts val="0"/>
              </a:spcBef>
              <a:spcAft>
                <a:spcPts val="0"/>
              </a:spcAft>
              <a:buClr>
                <a:srgbClr val="222222"/>
              </a:buClr>
              <a:buSzPts val="1100"/>
              <a:buChar char="●"/>
            </a:pPr>
            <a:r>
              <a:rPr lang="nl">
                <a:solidFill>
                  <a:srgbClr val="222222"/>
                </a:solidFill>
                <a:highlight>
                  <a:srgbClr val="FFFFFF"/>
                </a:highlight>
              </a:rPr>
              <a:t>De gevolgde weg in het netwerk wordt weergegeven door een geordende opsomming van knopen (In T&amp;A zijn dit Routeknopen). Het gaat hier om verwijzingen naar de knopen in een netwerk (Transportknoop in T&amp;A).</a:t>
            </a:r>
            <a:endParaRPr>
              <a:solidFill>
                <a:srgbClr val="222222"/>
              </a:solidFill>
              <a:highlight>
                <a:srgbClr val="FFFFFF"/>
              </a:highlight>
            </a:endParaRPr>
          </a:p>
          <a:p>
            <a:pPr indent="-298450" lvl="0" marL="457200" rtl="0" algn="l">
              <a:lnSpc>
                <a:spcPct val="115000"/>
              </a:lnSpc>
              <a:spcBef>
                <a:spcPts val="0"/>
              </a:spcBef>
              <a:spcAft>
                <a:spcPts val="0"/>
              </a:spcAft>
              <a:buClr>
                <a:srgbClr val="222222"/>
              </a:buClr>
              <a:buSzPts val="1100"/>
              <a:buChar char="●"/>
            </a:pPr>
            <a:r>
              <a:rPr lang="nl">
                <a:solidFill>
                  <a:srgbClr val="222222"/>
                </a:solidFill>
                <a:highlight>
                  <a:srgbClr val="FFFFFF"/>
                </a:highlight>
              </a:rPr>
              <a:t>Verschil tussen een JourneyPattern en een gewone Route is dat hier de Dienstregeling begint: aan deze JourneyPatterns hangen we straks namelijk PassingTimes.</a:t>
            </a:r>
            <a:endParaRPr>
              <a:solidFill>
                <a:srgbClr val="222222"/>
              </a:solidFill>
              <a:highlight>
                <a:srgbClr val="FFFFFF"/>
              </a:highlight>
            </a:endParaRPr>
          </a:p>
          <a:p>
            <a:pPr indent="-298450" lvl="0" marL="457200" rtl="0" algn="l">
              <a:lnSpc>
                <a:spcPct val="115000"/>
              </a:lnSpc>
              <a:spcBef>
                <a:spcPts val="0"/>
              </a:spcBef>
              <a:spcAft>
                <a:spcPts val="0"/>
              </a:spcAft>
              <a:buClr>
                <a:srgbClr val="222222"/>
              </a:buClr>
              <a:buSzPts val="1100"/>
              <a:buChar char="●"/>
            </a:pPr>
            <a:r>
              <a:rPr lang="nl">
                <a:solidFill>
                  <a:srgbClr val="222222"/>
                </a:solidFill>
                <a:highlight>
                  <a:srgbClr val="FFFFFF"/>
                </a:highlight>
              </a:rPr>
              <a:t>Verschil van JourneyPatterns met ServiceJourneyPatterns is dat deze laatste enkel bedoeld zijn voor beladen ritten, niet voor dead runs. Enkel echte stopplaatsen waar hij/zij kan op- en afstappen zijn voor de Reiziger van belang.</a:t>
            </a:r>
            <a:endParaRPr>
              <a:solidFill>
                <a:srgbClr val="222222"/>
              </a:solidFill>
              <a:highlight>
                <a:srgbClr val="FFFFFF"/>
              </a:highlight>
            </a:endParaRPr>
          </a:p>
          <a:p>
            <a:pPr indent="-298450" lvl="0" marL="457200" rtl="0" algn="l">
              <a:lnSpc>
                <a:spcPct val="115000"/>
              </a:lnSpc>
              <a:spcBef>
                <a:spcPts val="0"/>
              </a:spcBef>
              <a:spcAft>
                <a:spcPts val="0"/>
              </a:spcAft>
              <a:buClr>
                <a:srgbClr val="222222"/>
              </a:buClr>
              <a:buSzPts val="1100"/>
              <a:buChar char="●"/>
            </a:pPr>
            <a:r>
              <a:rPr lang="nl">
                <a:solidFill>
                  <a:srgbClr val="222222"/>
                </a:solidFill>
                <a:highlight>
                  <a:srgbClr val="FFFFFF"/>
                </a:highlight>
              </a:rPr>
              <a:t>We geven dit in de figuur weer door knopen over te slaan, bv de bus rijdt daar wel langs maar je kan er niet op- of afstappen.  Conclusie is dat JourneyPatterns naar de Routes kijken vanuit het standpunt vd vervoersmaatschappij, terwijl ServiceJourneyPattern het standpunt vd Reiziger weerspiegelen.</a:t>
            </a:r>
            <a:endParaRPr>
              <a:solidFill>
                <a:srgbClr val="222222"/>
              </a:solidFill>
              <a:highlight>
                <a:srgbClr val="FFFFFF"/>
              </a:highlight>
            </a:endParaRPr>
          </a:p>
          <a:p>
            <a:pPr indent="-298450" lvl="0" marL="457200" rtl="0" algn="l">
              <a:lnSpc>
                <a:spcPct val="115000"/>
              </a:lnSpc>
              <a:spcBef>
                <a:spcPts val="0"/>
              </a:spcBef>
              <a:spcAft>
                <a:spcPts val="0"/>
              </a:spcAft>
              <a:buClr>
                <a:srgbClr val="222222"/>
              </a:buClr>
              <a:buSzPts val="1100"/>
              <a:buChar char="●"/>
            </a:pPr>
            <a:r>
              <a:rPr lang="nl">
                <a:solidFill>
                  <a:srgbClr val="222222"/>
                </a:solidFill>
                <a:highlight>
                  <a:srgbClr val="FFFFFF"/>
                </a:highlight>
              </a:rPr>
              <a:t>Goed om weten: een ServiceJourneyPattern is een subklasse van een JourneyPattern. Het zijn immers beide “patterns”,</a:t>
            </a:r>
            <a:endParaRPr>
              <a:solidFill>
                <a:srgbClr val="222222"/>
              </a:solidFill>
              <a:highlight>
                <a:srgbClr val="FFFFFF"/>
              </a:highlight>
            </a:endParaRPr>
          </a:p>
          <a:p>
            <a:pPr indent="0" lvl="0" marL="0" rtl="0" algn="l">
              <a:spcBef>
                <a:spcPts val="10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b1169de16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b1169de16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82600" rtl="0" algn="l">
              <a:lnSpc>
                <a:spcPct val="115000"/>
              </a:lnSpc>
              <a:spcBef>
                <a:spcPts val="0"/>
              </a:spcBef>
              <a:spcAft>
                <a:spcPts val="0"/>
              </a:spcAft>
              <a:buClr>
                <a:srgbClr val="222222"/>
              </a:buClr>
              <a:buSzPts val="1100"/>
              <a:buChar char="●"/>
            </a:pPr>
            <a:r>
              <a:rPr lang="nl">
                <a:solidFill>
                  <a:srgbClr val="222222"/>
                </a:solidFill>
                <a:highlight>
                  <a:srgbClr val="FFFFFF"/>
                </a:highlight>
              </a:rPr>
              <a:t>De knopen waarvan sprake daarnet worden hier voorgesteld, ze worden anders genoemd al naargelang het soort Route:</a:t>
            </a:r>
            <a:endParaRPr>
              <a:solidFill>
                <a:srgbClr val="222222"/>
              </a:solidFill>
              <a:highlight>
                <a:srgbClr val="FFFFFF"/>
              </a:highlight>
            </a:endParaRPr>
          </a:p>
          <a:p>
            <a:pPr indent="-298450" lvl="1" marL="939800" rtl="0" algn="l">
              <a:lnSpc>
                <a:spcPct val="115000"/>
              </a:lnSpc>
              <a:spcBef>
                <a:spcPts val="0"/>
              </a:spcBef>
              <a:spcAft>
                <a:spcPts val="0"/>
              </a:spcAft>
              <a:buClr>
                <a:srgbClr val="222222"/>
              </a:buClr>
              <a:buSzPts val="1100"/>
              <a:buChar char="○"/>
            </a:pPr>
            <a:r>
              <a:rPr lang="nl">
                <a:solidFill>
                  <a:srgbClr val="222222"/>
                </a:solidFill>
                <a:highlight>
                  <a:srgbClr val="FFFFFF"/>
                </a:highlight>
              </a:rPr>
              <a:t>Routes bestaan uit PointsOnRoute</a:t>
            </a:r>
            <a:endParaRPr>
              <a:solidFill>
                <a:srgbClr val="222222"/>
              </a:solidFill>
              <a:highlight>
                <a:srgbClr val="FFFFFF"/>
              </a:highlight>
            </a:endParaRPr>
          </a:p>
          <a:p>
            <a:pPr indent="-298450" lvl="1" marL="939800" rtl="0" algn="l">
              <a:lnSpc>
                <a:spcPct val="115000"/>
              </a:lnSpc>
              <a:spcBef>
                <a:spcPts val="0"/>
              </a:spcBef>
              <a:spcAft>
                <a:spcPts val="0"/>
              </a:spcAft>
              <a:buClr>
                <a:srgbClr val="222222"/>
              </a:buClr>
              <a:buSzPts val="1100"/>
              <a:buChar char="○"/>
            </a:pPr>
            <a:r>
              <a:rPr lang="nl">
                <a:solidFill>
                  <a:srgbClr val="222222"/>
                </a:solidFill>
                <a:highlight>
                  <a:srgbClr val="FFFFFF"/>
                </a:highlight>
              </a:rPr>
              <a:t>JourneyPatterns uit PointsOnJourneyPatterns.</a:t>
            </a:r>
            <a:endParaRPr>
              <a:solidFill>
                <a:srgbClr val="222222"/>
              </a:solidFill>
              <a:highlight>
                <a:srgbClr val="FFFFFF"/>
              </a:highlight>
            </a:endParaRPr>
          </a:p>
          <a:p>
            <a:pPr indent="-298450" lvl="1" marL="939800" rtl="0" algn="l">
              <a:lnSpc>
                <a:spcPct val="115000"/>
              </a:lnSpc>
              <a:spcBef>
                <a:spcPts val="0"/>
              </a:spcBef>
              <a:spcAft>
                <a:spcPts val="0"/>
              </a:spcAft>
              <a:buClr>
                <a:srgbClr val="222222"/>
              </a:buClr>
              <a:buSzPts val="1100"/>
              <a:buChar char="○"/>
            </a:pPr>
            <a:r>
              <a:rPr lang="nl">
                <a:solidFill>
                  <a:srgbClr val="222222"/>
                </a:solidFill>
                <a:highlight>
                  <a:srgbClr val="FFFFFF"/>
                </a:highlight>
              </a:rPr>
              <a:t>ServiceJourneyPatterns uit StopPointsOnJourneyPatterns.</a:t>
            </a:r>
            <a:endParaRPr>
              <a:solidFill>
                <a:srgbClr val="222222"/>
              </a:solidFill>
              <a:highlight>
                <a:srgbClr val="FFFFFF"/>
              </a:highlight>
            </a:endParaRPr>
          </a:p>
          <a:p>
            <a:pPr indent="-298450" lvl="0" marL="482600" rtl="0" algn="l">
              <a:lnSpc>
                <a:spcPct val="115000"/>
              </a:lnSpc>
              <a:spcBef>
                <a:spcPts val="0"/>
              </a:spcBef>
              <a:spcAft>
                <a:spcPts val="0"/>
              </a:spcAft>
              <a:buClr>
                <a:srgbClr val="222222"/>
              </a:buClr>
              <a:buSzPts val="1100"/>
              <a:buChar char="●"/>
            </a:pPr>
            <a:r>
              <a:rPr lang="nl">
                <a:solidFill>
                  <a:srgbClr val="222222"/>
                </a:solidFill>
                <a:highlight>
                  <a:srgbClr val="FFFFFF"/>
                </a:highlight>
              </a:rPr>
              <a:t>Ook hier weer geldt dat enkel de StopPointsOnJourneyPattern interessant zijn voor de Reiziger: hier kan hij op- en af de Line.</a:t>
            </a:r>
            <a:endParaRPr>
              <a:solidFill>
                <a:srgbClr val="222222"/>
              </a:solidFill>
              <a:highlight>
                <a:srgbClr val="FFFFFF"/>
              </a:highlight>
            </a:endParaRPr>
          </a:p>
          <a:p>
            <a:pPr indent="-298450" lvl="0" marL="482600" rtl="0" algn="l">
              <a:lnSpc>
                <a:spcPct val="115000"/>
              </a:lnSpc>
              <a:spcBef>
                <a:spcPts val="0"/>
              </a:spcBef>
              <a:spcAft>
                <a:spcPts val="0"/>
              </a:spcAft>
              <a:buClr>
                <a:srgbClr val="222222"/>
              </a:buClr>
              <a:buSzPts val="1100"/>
              <a:buChar char="●"/>
            </a:pPr>
            <a:r>
              <a:rPr lang="nl">
                <a:solidFill>
                  <a:srgbClr val="222222"/>
                </a:solidFill>
                <a:highlight>
                  <a:srgbClr val="FFFFFF"/>
                </a:highlight>
              </a:rPr>
              <a:t>Maar zoals gezegd zijn de PointsOnJourneyPattern wel belangrijk: het is aan die punten dat PassingTimes worden gekoppeld.</a:t>
            </a:r>
            <a:endParaRPr>
              <a:solidFill>
                <a:srgbClr val="222222"/>
              </a:solidFill>
              <a:highlight>
                <a:srgbClr val="FFFFFF"/>
              </a:highlight>
            </a:endParaRPr>
          </a:p>
          <a:p>
            <a:pPr indent="0" lvl="0" marL="0" rtl="0" algn="l">
              <a:lnSpc>
                <a:spcPct val="115000"/>
              </a:lnSpc>
              <a:spcBef>
                <a:spcPts val="1000"/>
              </a:spcBef>
              <a:spcAft>
                <a:spcPts val="1000"/>
              </a:spcAft>
              <a:buNone/>
            </a:pPr>
            <a:r>
              <a:t/>
            </a:r>
            <a:endParaRPr>
              <a:solidFill>
                <a:srgbClr val="222222"/>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bb1169de16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bb1169de16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222222"/>
              </a:buClr>
              <a:buSzPts val="1100"/>
              <a:buChar char="●"/>
            </a:pPr>
            <a:r>
              <a:rPr lang="nl">
                <a:solidFill>
                  <a:srgbClr val="222222"/>
                </a:solidFill>
                <a:highlight>
                  <a:srgbClr val="FFFFFF"/>
                </a:highlight>
              </a:rPr>
              <a:t>Knooppunten in het vervoersnetwerk worden door verschillende Lines gebruikt uiteraard, het zou wat onpraktisch zijn om ze telkens weer opnieuw te beschrijven.</a:t>
            </a:r>
            <a:endParaRPr>
              <a:solidFill>
                <a:srgbClr val="222222"/>
              </a:solidFill>
              <a:highlight>
                <a:srgbClr val="FFFFFF"/>
              </a:highlight>
            </a:endParaRPr>
          </a:p>
          <a:p>
            <a:pPr indent="-298450" lvl="0" marL="457200" rtl="0" algn="l">
              <a:lnSpc>
                <a:spcPct val="115000"/>
              </a:lnSpc>
              <a:spcBef>
                <a:spcPts val="0"/>
              </a:spcBef>
              <a:spcAft>
                <a:spcPts val="0"/>
              </a:spcAft>
              <a:buClr>
                <a:srgbClr val="222222"/>
              </a:buClr>
              <a:buSzPts val="1100"/>
              <a:buChar char="●"/>
            </a:pPr>
            <a:r>
              <a:rPr lang="nl">
                <a:solidFill>
                  <a:srgbClr val="222222"/>
                </a:solidFill>
                <a:highlight>
                  <a:srgbClr val="FFFFFF"/>
                </a:highlight>
              </a:rPr>
              <a:t>Daarom zijn de Points van daarnet (PointsOnRoute, PointOnJourneyPattern, StopPointOnJourneyPattern) slechts views op deze knooppunten. We noemen ze:</a:t>
            </a:r>
            <a:endParaRPr>
              <a:solidFill>
                <a:srgbClr val="222222"/>
              </a:solidFill>
              <a:highlight>
                <a:srgbClr val="FFFFFF"/>
              </a:highlight>
            </a:endParaRPr>
          </a:p>
          <a:p>
            <a:pPr indent="-298450" lvl="1" marL="914400" rtl="0" algn="l">
              <a:lnSpc>
                <a:spcPct val="115000"/>
              </a:lnSpc>
              <a:spcBef>
                <a:spcPts val="0"/>
              </a:spcBef>
              <a:spcAft>
                <a:spcPts val="0"/>
              </a:spcAft>
              <a:buClr>
                <a:srgbClr val="222222"/>
              </a:buClr>
              <a:buSzPts val="1100"/>
              <a:buChar char="○"/>
            </a:pPr>
            <a:r>
              <a:rPr lang="nl">
                <a:solidFill>
                  <a:srgbClr val="222222"/>
                </a:solidFill>
                <a:highlight>
                  <a:srgbClr val="FFFFFF"/>
                </a:highlight>
              </a:rPr>
              <a:t>RoutePoints (als we ze bekijken als punten die door Routes worden aangedaan).</a:t>
            </a:r>
            <a:endParaRPr>
              <a:solidFill>
                <a:srgbClr val="222222"/>
              </a:solidFill>
              <a:highlight>
                <a:srgbClr val="FFFFFF"/>
              </a:highlight>
            </a:endParaRPr>
          </a:p>
          <a:p>
            <a:pPr indent="-298450" lvl="1" marL="914400" rtl="0" algn="l">
              <a:lnSpc>
                <a:spcPct val="115000"/>
              </a:lnSpc>
              <a:spcBef>
                <a:spcPts val="0"/>
              </a:spcBef>
              <a:spcAft>
                <a:spcPts val="0"/>
              </a:spcAft>
              <a:buClr>
                <a:srgbClr val="222222"/>
              </a:buClr>
              <a:buSzPts val="1100"/>
              <a:buChar char="○"/>
            </a:pPr>
            <a:r>
              <a:rPr lang="nl">
                <a:solidFill>
                  <a:srgbClr val="222222"/>
                </a:solidFill>
                <a:highlight>
                  <a:srgbClr val="FFFFFF"/>
                </a:highlight>
              </a:rPr>
              <a:t>ScheduledStopPoints (als we ze bekijken als punten die deel uitmaken van ServiceJourneyPatterns).</a:t>
            </a:r>
            <a:endParaRPr>
              <a:solidFill>
                <a:srgbClr val="222222"/>
              </a:solidFill>
              <a:highlight>
                <a:srgbClr val="FFFFFF"/>
              </a:highlight>
            </a:endParaRPr>
          </a:p>
          <a:p>
            <a:pPr indent="-298450" lvl="0" marL="457200" rtl="0" algn="l">
              <a:lnSpc>
                <a:spcPct val="115000"/>
              </a:lnSpc>
              <a:spcBef>
                <a:spcPts val="0"/>
              </a:spcBef>
              <a:spcAft>
                <a:spcPts val="0"/>
              </a:spcAft>
              <a:buClr>
                <a:srgbClr val="222222"/>
              </a:buClr>
              <a:buSzPts val="1100"/>
              <a:buChar char="●"/>
            </a:pPr>
            <a:r>
              <a:rPr lang="nl">
                <a:solidFill>
                  <a:srgbClr val="222222"/>
                </a:solidFill>
                <a:highlight>
                  <a:srgbClr val="FFFFFF"/>
                </a:highlight>
              </a:rPr>
              <a:t>Voor PointsInJourneyPattern is er geen Transportknoop. Maar dat is niet echt een probleem, PointsOnJourneyPattern kunnen naar allebei verwijzen (ze zijn views op Points die een RoutePoint of een ScheduledStopPoint kunnen zijn).</a:t>
            </a:r>
            <a:endParaRPr>
              <a:solidFill>
                <a:srgbClr val="222222"/>
              </a:solidFill>
              <a:highlight>
                <a:srgbClr val="FFFFFF"/>
              </a:highlight>
            </a:endParaRPr>
          </a:p>
          <a:p>
            <a:pPr indent="-298450" lvl="0" marL="457200" rtl="0" algn="l">
              <a:lnSpc>
                <a:spcPct val="115000"/>
              </a:lnSpc>
              <a:spcBef>
                <a:spcPts val="0"/>
              </a:spcBef>
              <a:spcAft>
                <a:spcPts val="0"/>
              </a:spcAft>
              <a:buClr>
                <a:srgbClr val="222222"/>
              </a:buClr>
              <a:buSzPts val="1100"/>
              <a:buChar char="●"/>
            </a:pPr>
            <a:r>
              <a:rPr lang="nl">
                <a:solidFill>
                  <a:srgbClr val="222222"/>
                </a:solidFill>
                <a:highlight>
                  <a:srgbClr val="FFFFFF"/>
                </a:highlight>
              </a:rPr>
              <a:t>Goede vraag zou zijn: waarom niet 1 enkele knoop, waarom RoutePoints èn ScheduledStopPoints? Is dat ook niet wet redundant? Eigenlijk wel en daarom zegt EPIP dat als je al RoutePoints hebt je wellicht geen ScheduledStopPoints nodig hebt en omgekeerd. Beide hebben een locatie, maar bij ScheduledStopPoints heb je bijkomend nog het type van de stop.</a:t>
            </a:r>
            <a:endParaRPr>
              <a:solidFill>
                <a:srgbClr val="222222"/>
              </a:solidFill>
              <a:highlight>
                <a:srgbClr val="FFFFFF"/>
              </a:highlight>
            </a:endParaRPr>
          </a:p>
          <a:p>
            <a:pPr indent="-298450" lvl="0" marL="457200" rtl="0" algn="l">
              <a:lnSpc>
                <a:spcPct val="115000"/>
              </a:lnSpc>
              <a:spcBef>
                <a:spcPts val="0"/>
              </a:spcBef>
              <a:spcAft>
                <a:spcPts val="0"/>
              </a:spcAft>
              <a:buClr>
                <a:srgbClr val="222222"/>
              </a:buClr>
              <a:buSzPts val="1100"/>
              <a:buChar char="●"/>
            </a:pPr>
            <a:r>
              <a:rPr lang="nl">
                <a:solidFill>
                  <a:srgbClr val="222222"/>
                </a:solidFill>
                <a:highlight>
                  <a:srgbClr val="FFFFFF"/>
                </a:highlight>
              </a:rPr>
              <a:t>Overigens zijn er ook nog de links tussen al die knopen (met hun geometrie):</a:t>
            </a:r>
            <a:endParaRPr>
              <a:solidFill>
                <a:srgbClr val="222222"/>
              </a:solidFill>
              <a:highlight>
                <a:srgbClr val="FFFFFF"/>
              </a:highlight>
            </a:endParaRPr>
          </a:p>
          <a:p>
            <a:pPr indent="-298450" lvl="1" marL="914400" rtl="0" algn="l">
              <a:lnSpc>
                <a:spcPct val="115000"/>
              </a:lnSpc>
              <a:spcBef>
                <a:spcPts val="0"/>
              </a:spcBef>
              <a:spcAft>
                <a:spcPts val="0"/>
              </a:spcAft>
              <a:buClr>
                <a:srgbClr val="222222"/>
              </a:buClr>
              <a:buSzPts val="1100"/>
              <a:buChar char="○"/>
            </a:pPr>
            <a:r>
              <a:rPr lang="nl">
                <a:solidFill>
                  <a:srgbClr val="222222"/>
                </a:solidFill>
                <a:highlight>
                  <a:srgbClr val="FFFFFF"/>
                </a:highlight>
              </a:rPr>
              <a:t>Tussen twee Routepoints heb je een RouteLink (Routesegment in T&amp;A).</a:t>
            </a:r>
            <a:endParaRPr>
              <a:solidFill>
                <a:srgbClr val="222222"/>
              </a:solidFill>
              <a:highlight>
                <a:srgbClr val="FFFFFF"/>
              </a:highlight>
            </a:endParaRPr>
          </a:p>
          <a:p>
            <a:pPr indent="-298450" lvl="1" marL="914400" rtl="0" algn="l">
              <a:lnSpc>
                <a:spcPct val="115000"/>
              </a:lnSpc>
              <a:spcBef>
                <a:spcPts val="0"/>
              </a:spcBef>
              <a:spcAft>
                <a:spcPts val="0"/>
              </a:spcAft>
              <a:buClr>
                <a:srgbClr val="222222"/>
              </a:buClr>
              <a:buSzPts val="1100"/>
              <a:buChar char="○"/>
            </a:pPr>
            <a:r>
              <a:rPr lang="nl">
                <a:solidFill>
                  <a:srgbClr val="222222"/>
                </a:solidFill>
                <a:highlight>
                  <a:srgbClr val="FFFFFF"/>
                </a:highlight>
              </a:rPr>
              <a:t>Tussen twee ScheduledStoppoints een ServiceLink (TransportLink, niet in T&amp;A).</a:t>
            </a:r>
            <a:endParaRPr>
              <a:solidFill>
                <a:srgbClr val="222222"/>
              </a:solidFill>
              <a:highlight>
                <a:srgbClr val="FFFFFF"/>
              </a:highlight>
            </a:endParaRPr>
          </a:p>
          <a:p>
            <a:pPr indent="0" lvl="0" marL="0" rtl="0" algn="l">
              <a:spcBef>
                <a:spcPts val="10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bb1169de16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bb1169de16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222222"/>
              </a:buClr>
              <a:buSzPts val="1100"/>
              <a:buChar char="●"/>
            </a:pPr>
            <a:r>
              <a:rPr lang="nl">
                <a:solidFill>
                  <a:srgbClr val="222222"/>
                </a:solidFill>
                <a:highlight>
                  <a:srgbClr val="FFFFFF"/>
                </a:highlight>
              </a:rPr>
              <a:t>Eindelijk zijn we bij de Dienstregeling.</a:t>
            </a:r>
            <a:endParaRPr>
              <a:solidFill>
                <a:srgbClr val="222222"/>
              </a:solidFill>
              <a:highlight>
                <a:srgbClr val="FFFFFF"/>
              </a:highlight>
            </a:endParaRPr>
          </a:p>
          <a:p>
            <a:pPr indent="-298450" lvl="0" marL="457200" rtl="0" algn="l">
              <a:lnSpc>
                <a:spcPct val="115000"/>
              </a:lnSpc>
              <a:spcBef>
                <a:spcPts val="0"/>
              </a:spcBef>
              <a:spcAft>
                <a:spcPts val="0"/>
              </a:spcAft>
              <a:buClr>
                <a:srgbClr val="222222"/>
              </a:buClr>
              <a:buSzPts val="1100"/>
              <a:buChar char="●"/>
            </a:pPr>
            <a:r>
              <a:rPr lang="nl">
                <a:solidFill>
                  <a:srgbClr val="222222"/>
                </a:solidFill>
                <a:highlight>
                  <a:srgbClr val="FFFFFF"/>
                </a:highlight>
              </a:rPr>
              <a:t>Die hangen we onder de vorm van zgn timeTabledPassingTimes aan PointsInJourneyPattern. Dit zijn de doorkomstijden aan een halte.</a:t>
            </a:r>
            <a:endParaRPr>
              <a:solidFill>
                <a:srgbClr val="222222"/>
              </a:solidFill>
              <a:highlight>
                <a:srgbClr val="FFFFFF"/>
              </a:highlight>
            </a:endParaRPr>
          </a:p>
          <a:p>
            <a:pPr indent="-298450" lvl="0" marL="457200" rtl="0" algn="l">
              <a:lnSpc>
                <a:spcPct val="115000"/>
              </a:lnSpc>
              <a:spcBef>
                <a:spcPts val="0"/>
              </a:spcBef>
              <a:spcAft>
                <a:spcPts val="0"/>
              </a:spcAft>
              <a:buClr>
                <a:srgbClr val="222222"/>
              </a:buClr>
              <a:buSzPts val="1100"/>
              <a:buChar char="●"/>
            </a:pPr>
            <a:r>
              <a:rPr lang="nl">
                <a:solidFill>
                  <a:srgbClr val="222222"/>
                </a:solidFill>
                <a:highlight>
                  <a:srgbClr val="FFFFFF"/>
                </a:highlight>
              </a:rPr>
              <a:t>Dat ze aan PointsInJourneyPattern hangen is interessant voor planning: je kan ook de doorkomsten aan haltes van niet-beladen ritten uitwisselen.</a:t>
            </a:r>
            <a:endParaRPr>
              <a:solidFill>
                <a:srgbClr val="222222"/>
              </a:solidFill>
              <a:highlight>
                <a:srgbClr val="FFFFFF"/>
              </a:highlight>
            </a:endParaRPr>
          </a:p>
          <a:p>
            <a:pPr indent="-298450" lvl="0" marL="457200" rtl="0" algn="l">
              <a:lnSpc>
                <a:spcPct val="115000"/>
              </a:lnSpc>
              <a:spcBef>
                <a:spcPts val="0"/>
              </a:spcBef>
              <a:spcAft>
                <a:spcPts val="0"/>
              </a:spcAft>
              <a:buClr>
                <a:srgbClr val="222222"/>
              </a:buClr>
              <a:buSzPts val="1100"/>
              <a:buChar char="●"/>
            </a:pPr>
            <a:r>
              <a:rPr lang="nl">
                <a:solidFill>
                  <a:srgbClr val="222222"/>
                </a:solidFill>
                <a:highlight>
                  <a:srgbClr val="FFFFFF"/>
                </a:highlight>
              </a:rPr>
              <a:t>Doorkomsten aan StopPointsInJourneyPattern worden overgeërfd dankzij het feit dat een ServiceJourneyPattern een subklasse is van een JourneyPattern.</a:t>
            </a:r>
            <a:endParaRPr>
              <a:solidFill>
                <a:srgbClr val="222222"/>
              </a:solidFill>
              <a:highlight>
                <a:srgbClr val="FFFFFF"/>
              </a:highlight>
            </a:endParaRPr>
          </a:p>
          <a:p>
            <a:pPr indent="0" lvl="0" marL="0" rtl="0" algn="l">
              <a:lnSpc>
                <a:spcPct val="115000"/>
              </a:lnSpc>
              <a:spcBef>
                <a:spcPts val="1000"/>
              </a:spcBef>
              <a:spcAft>
                <a:spcPts val="0"/>
              </a:spcAft>
              <a:buNone/>
            </a:pPr>
            <a:r>
              <a:t/>
            </a:r>
            <a:endParaRPr>
              <a:solidFill>
                <a:srgbClr val="222222"/>
              </a:solidFill>
              <a:highlight>
                <a:srgbClr val="FFFFFF"/>
              </a:highlight>
            </a:endParaRPr>
          </a:p>
          <a:p>
            <a:pPr indent="0" lvl="0" marL="0" rtl="0" algn="l">
              <a:spcBef>
                <a:spcPts val="10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3f5bc394a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b3f5bc394a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bb1169de16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bb1169de16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222222"/>
              </a:buClr>
              <a:buSzPts val="1100"/>
              <a:buChar char="●"/>
            </a:pPr>
            <a:r>
              <a:rPr lang="nl">
                <a:solidFill>
                  <a:srgbClr val="222222"/>
                </a:solidFill>
                <a:highlight>
                  <a:srgbClr val="FFFFFF"/>
                </a:highlight>
              </a:rPr>
              <a:t>Natuurlijk komen die doorkomsttijden niet zomaar uit de lucht gevallen. Ze zijn het gevolg van werkelijk uitgevoerde ritten, de zgn VehicleJourneys en de subklasse daarvan, de zgn ServiceJourneys.</a:t>
            </a:r>
            <a:endParaRPr>
              <a:solidFill>
                <a:srgbClr val="222222"/>
              </a:solidFill>
              <a:highlight>
                <a:srgbClr val="FFFFFF"/>
              </a:highlight>
            </a:endParaRPr>
          </a:p>
          <a:p>
            <a:pPr indent="-298450" lvl="0" marL="457200" rtl="0" algn="l">
              <a:lnSpc>
                <a:spcPct val="115000"/>
              </a:lnSpc>
              <a:spcBef>
                <a:spcPts val="0"/>
              </a:spcBef>
              <a:spcAft>
                <a:spcPts val="0"/>
              </a:spcAft>
              <a:buClr>
                <a:srgbClr val="222222"/>
              </a:buClr>
              <a:buSzPts val="1100"/>
              <a:buChar char="●"/>
            </a:pPr>
            <a:r>
              <a:rPr lang="nl">
                <a:solidFill>
                  <a:srgbClr val="222222"/>
                </a:solidFill>
                <a:highlight>
                  <a:srgbClr val="FFFFFF"/>
                </a:highlight>
              </a:rPr>
              <a:t>Belangrijkste attribuut van deze ritten behalve het patroon dat ze volgen (resp een JourneyPattern en een ServiceJourneyPattern) is de vetrektijd, die bepaalt nl de doorkomsten aan de opeenvolgende haltes.</a:t>
            </a:r>
            <a:endParaRPr>
              <a:solidFill>
                <a:srgbClr val="222222"/>
              </a:solidFill>
              <a:highlight>
                <a:srgbClr val="FFFFFF"/>
              </a:highlight>
            </a:endParaRPr>
          </a:p>
          <a:p>
            <a:pPr indent="-298450" lvl="0" marL="457200" rtl="0" algn="l">
              <a:lnSpc>
                <a:spcPct val="115000"/>
              </a:lnSpc>
              <a:spcBef>
                <a:spcPts val="0"/>
              </a:spcBef>
              <a:spcAft>
                <a:spcPts val="0"/>
              </a:spcAft>
              <a:buClr>
                <a:srgbClr val="222222"/>
              </a:buClr>
              <a:buSzPts val="1100"/>
              <a:buChar char="●"/>
            </a:pPr>
            <a:r>
              <a:rPr lang="nl">
                <a:solidFill>
                  <a:srgbClr val="222222"/>
                </a:solidFill>
                <a:highlight>
                  <a:srgbClr val="FFFFFF"/>
                </a:highlight>
              </a:rPr>
              <a:t>Kortom: ook aan VehicleJourneys (en by inheritance aan de ServiceJourneys) kan je doorkomsttijden hangen. Zie hiervoor figuur 6.</a:t>
            </a:r>
            <a:endParaRPr>
              <a:solidFill>
                <a:srgbClr val="222222"/>
              </a:solidFill>
              <a:highlight>
                <a:srgbClr val="FFFFFF"/>
              </a:highlight>
            </a:endParaRPr>
          </a:p>
          <a:p>
            <a:pPr indent="0" lvl="0" marL="0" rtl="0" algn="l">
              <a:spcBef>
                <a:spcPts val="10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bb1169de16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bb1169de16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222222"/>
              </a:buClr>
              <a:buSzPts val="1100"/>
              <a:buChar char="●"/>
            </a:pPr>
            <a:r>
              <a:rPr lang="nl">
                <a:solidFill>
                  <a:srgbClr val="222222"/>
                </a:solidFill>
                <a:highlight>
                  <a:srgbClr val="FFFFFF"/>
                </a:highlight>
              </a:rPr>
              <a:t>Alwaar we de doorkomsten zien aan de opeenvolgende haltes die de VehicleJourneys en ServiceJourneys doorlopen volgens hun resp JourneyPattern en ServiceJourneyPattern.</a:t>
            </a:r>
            <a:endParaRPr>
              <a:solidFill>
                <a:srgbClr val="222222"/>
              </a:solidFill>
              <a:highlight>
                <a:srgbClr val="FFFFFF"/>
              </a:highlight>
            </a:endParaRPr>
          </a:p>
          <a:p>
            <a:pPr indent="-298450" lvl="0" marL="457200" rtl="0" algn="l">
              <a:lnSpc>
                <a:spcPct val="115000"/>
              </a:lnSpc>
              <a:spcBef>
                <a:spcPts val="0"/>
              </a:spcBef>
              <a:spcAft>
                <a:spcPts val="0"/>
              </a:spcAft>
              <a:buClr>
                <a:srgbClr val="222222"/>
              </a:buClr>
              <a:buSzPts val="1100"/>
              <a:buChar char="●"/>
            </a:pPr>
            <a:r>
              <a:t/>
            </a:r>
            <a:endParaRPr>
              <a:solidFill>
                <a:srgbClr val="222222"/>
              </a:solidFill>
              <a:highlight>
                <a:srgbClr val="FFFFFF"/>
              </a:highlight>
            </a:endParaRPr>
          </a:p>
          <a:p>
            <a:pPr indent="0" lvl="0" marL="0" rtl="0" algn="l">
              <a:spcBef>
                <a:spcPts val="10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b3f5bc394a_0_1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b3f5bc394a_0_1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Eveline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bb1169de16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bb1169de16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Eveline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bb1169de16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bb1169de16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bb1169de16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bb1169de16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b1169de16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b1169de16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bb1169de16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bb1169de16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b3f5bc394a_0_10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b3f5bc394a_0_10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Eveline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b3f5bc394a_0_10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b3f5bc394a_0_10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b1169de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b1169de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bb1169de16_0_4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bb1169de16_0_4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Eveline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bb1169de16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bb1169de16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b3f5bc394a_0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b3f5bc394a_0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b3f5bc394a_0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b3f5bc394a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3f5bc394a_0_1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b3f5bc394a_0_1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b3f5bc394a_0_1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b3f5bc394a_0_1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nl"/>
              <a:t>Eveline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b3f5bc394a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b3f5bc394a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3f5bc394a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3f5bc394a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3f5bc394a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b3f5bc394a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c1483ed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bc1483edc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bc1483edc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bc1483edc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4.pn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2" showMasterSp="0">
  <p:cSld name="Titel 2">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2862475" y="-15975"/>
            <a:ext cx="6281525" cy="3885926"/>
          </a:xfrm>
          <a:prstGeom prst="rect">
            <a:avLst/>
          </a:prstGeom>
          <a:noFill/>
          <a:ln>
            <a:noFill/>
          </a:ln>
        </p:spPr>
      </p:pic>
      <p:sp>
        <p:nvSpPr>
          <p:cNvPr id="52" name="Google Shape;52;p13"/>
          <p:cNvSpPr/>
          <p:nvPr/>
        </p:nvSpPr>
        <p:spPr>
          <a:xfrm>
            <a:off x="1" y="-15979"/>
            <a:ext cx="6334146" cy="5159484"/>
          </a:xfrm>
          <a:custGeom>
            <a:rect b="b" l="l" r="r" t="t"/>
            <a:pathLst>
              <a:path extrusionOk="0" h="21600" w="21600">
                <a:moveTo>
                  <a:pt x="0" y="0"/>
                </a:moveTo>
                <a:lnTo>
                  <a:pt x="15215" y="0"/>
                </a:lnTo>
                <a:lnTo>
                  <a:pt x="21600" y="21600"/>
                </a:lnTo>
                <a:lnTo>
                  <a:pt x="34" y="21600"/>
                </a:lnTo>
                <a:lnTo>
                  <a:pt x="0" y="0"/>
                </a:lnTo>
                <a:close/>
              </a:path>
            </a:pathLst>
          </a:cu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pic>
        <p:nvPicPr>
          <p:cNvPr id="53" name="Google Shape;53;p13"/>
          <p:cNvPicPr preferRelativeResize="0"/>
          <p:nvPr/>
        </p:nvPicPr>
        <p:blipFill rotWithShape="1">
          <a:blip r:embed="rId3">
            <a:alphaModFix/>
          </a:blip>
          <a:srcRect b="0" l="0" r="0" t="0"/>
          <a:stretch/>
        </p:blipFill>
        <p:spPr>
          <a:xfrm>
            <a:off x="646314" y="519521"/>
            <a:ext cx="1347591" cy="550863"/>
          </a:xfrm>
          <a:prstGeom prst="rect">
            <a:avLst/>
          </a:prstGeom>
          <a:noFill/>
          <a:ln>
            <a:noFill/>
          </a:ln>
        </p:spPr>
      </p:pic>
      <p:sp>
        <p:nvSpPr>
          <p:cNvPr id="54" name="Google Shape;54;p13"/>
          <p:cNvSpPr txBox="1"/>
          <p:nvPr>
            <p:ph idx="1" type="subTitle"/>
          </p:nvPr>
        </p:nvSpPr>
        <p:spPr>
          <a:xfrm>
            <a:off x="646330" y="3274425"/>
            <a:ext cx="4702500" cy="834300"/>
          </a:xfrm>
          <a:prstGeom prst="rect">
            <a:avLst/>
          </a:prstGeom>
          <a:noFill/>
          <a:ln>
            <a:noFill/>
          </a:ln>
        </p:spPr>
        <p:txBody>
          <a:bodyPr anchorCtr="0" anchor="t" bIns="39550" lIns="79125" spcFirstLastPara="1" rIns="79125" wrap="square" tIns="39550">
            <a:noAutofit/>
          </a:bodyPr>
          <a:lstStyle>
            <a:lvl1pPr lvl="0" rt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rtl="0" algn="ctr">
              <a:lnSpc>
                <a:spcPct val="100000"/>
              </a:lnSpc>
              <a:spcBef>
                <a:spcPts val="600"/>
              </a:spcBef>
              <a:spcAft>
                <a:spcPts val="0"/>
              </a:spcAft>
              <a:buClr>
                <a:schemeClr val="dk1"/>
              </a:buClr>
              <a:buSzPts val="1700"/>
              <a:buNone/>
              <a:defRPr sz="1700"/>
            </a:lvl2pPr>
            <a:lvl3pPr lvl="2" rtl="0" algn="ctr">
              <a:lnSpc>
                <a:spcPct val="100000"/>
              </a:lnSpc>
              <a:spcBef>
                <a:spcPts val="600"/>
              </a:spcBef>
              <a:spcAft>
                <a:spcPts val="0"/>
              </a:spcAft>
              <a:buClr>
                <a:schemeClr val="dk1"/>
              </a:buClr>
              <a:buSzPts val="1600"/>
              <a:buNone/>
              <a:defRPr sz="1600"/>
            </a:lvl3pPr>
            <a:lvl4pPr lvl="3" rtl="0" algn="ctr">
              <a:lnSpc>
                <a:spcPct val="100000"/>
              </a:lnSpc>
              <a:spcBef>
                <a:spcPts val="600"/>
              </a:spcBef>
              <a:spcAft>
                <a:spcPts val="0"/>
              </a:spcAft>
              <a:buClr>
                <a:schemeClr val="dk1"/>
              </a:buClr>
              <a:buSzPts val="1400"/>
              <a:buNone/>
              <a:defRPr sz="1400"/>
            </a:lvl4pPr>
            <a:lvl5pPr lvl="4" rtl="0" algn="ctr">
              <a:lnSpc>
                <a:spcPct val="100000"/>
              </a:lnSpc>
              <a:spcBef>
                <a:spcPts val="600"/>
              </a:spcBef>
              <a:spcAft>
                <a:spcPts val="0"/>
              </a:spcAft>
              <a:buClr>
                <a:schemeClr val="dk1"/>
              </a:buClr>
              <a:buSzPts val="1400"/>
              <a:buNone/>
              <a:defRPr sz="1400"/>
            </a:lvl5pPr>
            <a:lvl6pPr lvl="5" rtl="0" algn="ctr">
              <a:lnSpc>
                <a:spcPct val="90000"/>
              </a:lnSpc>
              <a:spcBef>
                <a:spcPts val="400"/>
              </a:spcBef>
              <a:spcAft>
                <a:spcPts val="0"/>
              </a:spcAft>
              <a:buClr>
                <a:schemeClr val="dk1"/>
              </a:buClr>
              <a:buSzPts val="1400"/>
              <a:buNone/>
              <a:defRPr sz="1400"/>
            </a:lvl6pPr>
            <a:lvl7pPr lvl="6" rtl="0" algn="ctr">
              <a:lnSpc>
                <a:spcPct val="90000"/>
              </a:lnSpc>
              <a:spcBef>
                <a:spcPts val="1600"/>
              </a:spcBef>
              <a:spcAft>
                <a:spcPts val="0"/>
              </a:spcAft>
              <a:buClr>
                <a:schemeClr val="dk1"/>
              </a:buClr>
              <a:buSzPts val="1400"/>
              <a:buNone/>
              <a:defRPr sz="1400"/>
            </a:lvl7pPr>
            <a:lvl8pPr lvl="7" rtl="0" algn="ctr">
              <a:lnSpc>
                <a:spcPct val="90000"/>
              </a:lnSpc>
              <a:spcBef>
                <a:spcPts val="1600"/>
              </a:spcBef>
              <a:spcAft>
                <a:spcPts val="0"/>
              </a:spcAft>
              <a:buClr>
                <a:schemeClr val="dk1"/>
              </a:buClr>
              <a:buSzPts val="1400"/>
              <a:buNone/>
              <a:defRPr sz="1400"/>
            </a:lvl8pPr>
            <a:lvl9pPr lvl="8" rtl="0" algn="ctr">
              <a:lnSpc>
                <a:spcPct val="90000"/>
              </a:lnSpc>
              <a:spcBef>
                <a:spcPts val="1600"/>
              </a:spcBef>
              <a:spcAft>
                <a:spcPts val="1600"/>
              </a:spcAft>
              <a:buClr>
                <a:schemeClr val="dk1"/>
              </a:buClr>
              <a:buSzPts val="1400"/>
              <a:buNone/>
              <a:defRPr sz="1400"/>
            </a:lvl9pPr>
          </a:lstStyle>
          <a:p/>
        </p:txBody>
      </p:sp>
      <p:sp>
        <p:nvSpPr>
          <p:cNvPr id="55" name="Google Shape;55;p13"/>
          <p:cNvSpPr txBox="1"/>
          <p:nvPr>
            <p:ph type="title"/>
          </p:nvPr>
        </p:nvSpPr>
        <p:spPr>
          <a:xfrm>
            <a:off x="646329" y="1178314"/>
            <a:ext cx="3910500" cy="2096100"/>
          </a:xfrm>
          <a:prstGeom prst="rect">
            <a:avLst/>
          </a:prstGeom>
          <a:noFill/>
          <a:ln>
            <a:noFill/>
          </a:ln>
        </p:spPr>
        <p:txBody>
          <a:bodyPr anchorCtr="0" anchor="b" bIns="39550" lIns="79125" spcFirstLastPara="1" rIns="79125" wrap="square" tIns="39550">
            <a:noAutofit/>
          </a:bodyPr>
          <a:lstStyle>
            <a:lvl1pPr lvl="0" rt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56" name="Google Shape;56;p13"/>
          <p:cNvPicPr preferRelativeResize="0"/>
          <p:nvPr/>
        </p:nvPicPr>
        <p:blipFill rotWithShape="1">
          <a:blip r:embed="rId4">
            <a:alphaModFix/>
          </a:blip>
          <a:srcRect b="0" l="0" r="0" t="0"/>
          <a:stretch/>
        </p:blipFill>
        <p:spPr>
          <a:xfrm>
            <a:off x="6552173" y="4372500"/>
            <a:ext cx="1056115" cy="2971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57" name="Shape 57"/>
        <p:cNvGrpSpPr/>
        <p:nvPr/>
      </p:nvGrpSpPr>
      <p:grpSpPr>
        <a:xfrm>
          <a:off x="0" y="0"/>
          <a:ext cx="0" cy="0"/>
          <a:chOff x="0" y="0"/>
          <a:chExt cx="0" cy="0"/>
        </a:xfrm>
      </p:grpSpPr>
      <p:sp>
        <p:nvSpPr>
          <p:cNvPr id="58" name="Google Shape;58;p14"/>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
              <a:t>26/03/17 </a:t>
            </a:r>
            <a:r>
              <a:rPr b="1" lang="nl"/>
              <a:t>│</a:t>
            </a:r>
            <a:fld id="{00000000-1234-1234-1234-123412341234}" type="slidenum">
              <a:rPr lang="nl"/>
              <a:t>‹#›</a:t>
            </a:fld>
            <a:endParaRPr/>
          </a:p>
        </p:txBody>
      </p:sp>
      <p:sp>
        <p:nvSpPr>
          <p:cNvPr id="59" name="Google Shape;59;p14"/>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60" name="Google Shape;60;p14"/>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300"/>
              </a:spcBef>
              <a:spcAft>
                <a:spcPts val="0"/>
              </a:spcAft>
              <a:buClr>
                <a:schemeClr val="dk1"/>
              </a:buClr>
              <a:buSzPts val="2000"/>
              <a:buChar char="•"/>
              <a:defRPr i="0" sz="2200" u="none" cap="none" strike="noStrike">
                <a:solidFill>
                  <a:schemeClr val="dk1"/>
                </a:solidFill>
              </a:defRPr>
            </a:lvl1pPr>
            <a:lvl2pPr indent="-336550" lvl="1" marL="914400" marR="0" rtl="0" algn="l">
              <a:lnSpc>
                <a:spcPct val="90000"/>
              </a:lnSpc>
              <a:spcBef>
                <a:spcPts val="300"/>
              </a:spcBef>
              <a:spcAft>
                <a:spcPts val="0"/>
              </a:spcAft>
              <a:buClr>
                <a:srgbClr val="7F7F7F"/>
              </a:buClr>
              <a:buSzPts val="170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61" name="Shape 61"/>
        <p:cNvGrpSpPr/>
        <p:nvPr/>
      </p:nvGrpSpPr>
      <p:grpSpPr>
        <a:xfrm>
          <a:off x="0" y="0"/>
          <a:ext cx="0" cy="0"/>
          <a:chOff x="0" y="0"/>
          <a:chExt cx="0" cy="0"/>
        </a:xfrm>
      </p:grpSpPr>
      <p:sp>
        <p:nvSpPr>
          <p:cNvPr id="62" name="Google Shape;62;p1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
              <a:t>26/03/17 </a:t>
            </a:r>
            <a:r>
              <a:rPr b="1" lang="nl"/>
              <a:t>│</a:t>
            </a:r>
            <a:fld id="{00000000-1234-1234-1234-123412341234}" type="slidenum">
              <a:rPr lang="nl"/>
              <a:t>‹#›</a:t>
            </a:fld>
            <a:endParaRPr/>
          </a:p>
        </p:txBody>
      </p:sp>
      <p:sp>
        <p:nvSpPr>
          <p:cNvPr id="63" name="Google Shape;63;p1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64" name="Google Shape;64;p15"/>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300"/>
              </a:spcBef>
              <a:spcAft>
                <a:spcPts val="0"/>
              </a:spcAft>
              <a:buClr>
                <a:schemeClr val="dk1"/>
              </a:buClr>
              <a:buSzPts val="2000"/>
              <a:buChar char="•"/>
              <a:defRPr i="0" sz="2200" u="none" cap="none" strike="noStrike">
                <a:solidFill>
                  <a:schemeClr val="dk1"/>
                </a:solidFill>
              </a:defRPr>
            </a:lvl1pPr>
            <a:lvl2pPr indent="-336550" lvl="1" marL="914400" marR="0" rtl="0" algn="l">
              <a:lnSpc>
                <a:spcPct val="90000"/>
              </a:lnSpc>
              <a:spcBef>
                <a:spcPts val="300"/>
              </a:spcBef>
              <a:spcAft>
                <a:spcPts val="0"/>
              </a:spcAft>
              <a:buClr>
                <a:srgbClr val="7F7F7F"/>
              </a:buClr>
              <a:buSzPts val="170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65" name="Shape 65"/>
        <p:cNvGrpSpPr/>
        <p:nvPr/>
      </p:nvGrpSpPr>
      <p:grpSpPr>
        <a:xfrm>
          <a:off x="0" y="0"/>
          <a:ext cx="0" cy="0"/>
          <a:chOff x="0" y="0"/>
          <a:chExt cx="0" cy="0"/>
        </a:xfrm>
      </p:grpSpPr>
      <p:sp>
        <p:nvSpPr>
          <p:cNvPr id="66" name="Google Shape;66;p16"/>
          <p:cNvSpPr txBox="1"/>
          <p:nvPr>
            <p:ph idx="1" type="body"/>
          </p:nvPr>
        </p:nvSpPr>
        <p:spPr>
          <a:xfrm>
            <a:off x="628650" y="1111661"/>
            <a:ext cx="7886700" cy="3744300"/>
          </a:xfrm>
          <a:prstGeom prst="rect">
            <a:avLst/>
          </a:prstGeom>
          <a:noFill/>
          <a:ln>
            <a:noFill/>
          </a:ln>
        </p:spPr>
        <p:txBody>
          <a:bodyPr anchorCtr="0" anchor="t" bIns="39550" lIns="79125" spcFirstLastPara="1" rIns="79125" wrap="square" tIns="39550">
            <a:noAutofit/>
          </a:bodyPr>
          <a:lstStyle>
            <a:lvl1pPr indent="-361950" lvl="0" marL="457200" marR="0" rtl="0" algn="l">
              <a:lnSpc>
                <a:spcPct val="100000"/>
              </a:lnSpc>
              <a:spcBef>
                <a:spcPts val="600"/>
              </a:spcBef>
              <a:spcAft>
                <a:spcPts val="0"/>
              </a:spcAft>
              <a:buClr>
                <a:schemeClr val="dk1"/>
              </a:buClr>
              <a:buSzPts val="2100"/>
              <a:buFont typeface="Arial"/>
              <a:buChar char="&gt;"/>
              <a:defRPr>
                <a:latin typeface="Arial"/>
                <a:ea typeface="Arial"/>
                <a:cs typeface="Arial"/>
                <a:sym typeface="Arial"/>
              </a:defRPr>
            </a:lvl1pPr>
            <a:lvl2pPr indent="-361950" lvl="1" marL="914400" marR="0" rtl="0" algn="l">
              <a:lnSpc>
                <a:spcPct val="100000"/>
              </a:lnSpc>
              <a:spcBef>
                <a:spcPts val="600"/>
              </a:spcBef>
              <a:spcAft>
                <a:spcPts val="0"/>
              </a:spcAft>
              <a:buClr>
                <a:schemeClr val="dk1"/>
              </a:buClr>
              <a:buSzPts val="2100"/>
              <a:buFont typeface="Noto Sans Symbols"/>
              <a:buChar char="▪"/>
              <a:defRPr>
                <a:latin typeface="Arial"/>
                <a:ea typeface="Arial"/>
                <a:cs typeface="Arial"/>
                <a:sym typeface="Arial"/>
              </a:defRPr>
            </a:lvl2pPr>
            <a:lvl3pPr indent="-336550" lvl="2" marL="1371600" marR="0" rtl="0" algn="l">
              <a:lnSpc>
                <a:spcPct val="100000"/>
              </a:lnSpc>
              <a:spcBef>
                <a:spcPts val="600"/>
              </a:spcBef>
              <a:spcAft>
                <a:spcPts val="0"/>
              </a:spcAft>
              <a:buClr>
                <a:schemeClr val="dk1"/>
              </a:buClr>
              <a:buSzPts val="1700"/>
              <a:buFont typeface="Arial"/>
              <a:buChar char="&gt;"/>
              <a:defRPr>
                <a:latin typeface="Arial"/>
                <a:ea typeface="Arial"/>
                <a:cs typeface="Arial"/>
                <a:sym typeface="Arial"/>
              </a:defRPr>
            </a:lvl3pPr>
            <a:lvl4pPr indent="-330200" lvl="3" marL="1828800" marR="0" rtl="0" algn="l">
              <a:lnSpc>
                <a:spcPct val="100000"/>
              </a:lnSpc>
              <a:spcBef>
                <a:spcPts val="600"/>
              </a:spcBef>
              <a:spcAft>
                <a:spcPts val="0"/>
              </a:spcAft>
              <a:buClr>
                <a:schemeClr val="dk1"/>
              </a:buClr>
              <a:buSzPts val="1600"/>
              <a:buFont typeface="Noto Sans Symbols"/>
              <a:buChar char="▪"/>
              <a:defRPr>
                <a:latin typeface="Arial"/>
                <a:ea typeface="Arial"/>
                <a:cs typeface="Arial"/>
                <a:sym typeface="Arial"/>
              </a:defRPr>
            </a:lvl4pPr>
            <a:lvl5pPr indent="-330200" lvl="4" marL="2286000" marR="0" rtl="0" algn="l">
              <a:lnSpc>
                <a:spcPct val="100000"/>
              </a:lnSpc>
              <a:spcBef>
                <a:spcPts val="600"/>
              </a:spcBef>
              <a:spcAft>
                <a:spcPts val="0"/>
              </a:spcAft>
              <a:buClr>
                <a:schemeClr val="dk1"/>
              </a:buClr>
              <a:buSzPts val="1600"/>
              <a:buFont typeface="Arial"/>
              <a:buChar char="&gt;"/>
              <a:defRPr>
                <a:latin typeface="Arial"/>
                <a:ea typeface="Arial"/>
                <a:cs typeface="Arial"/>
                <a:sym typeface="Arial"/>
              </a:defRPr>
            </a:lvl5pPr>
            <a:lvl6pPr indent="-330200" lvl="5" marL="2743200" rtl="0" algn="l">
              <a:lnSpc>
                <a:spcPct val="90000"/>
              </a:lnSpc>
              <a:spcBef>
                <a:spcPts val="400"/>
              </a:spcBef>
              <a:spcAft>
                <a:spcPts val="0"/>
              </a:spcAft>
              <a:buClr>
                <a:schemeClr val="dk1"/>
              </a:buClr>
              <a:buSzPts val="1600"/>
              <a:buChar char="■"/>
              <a:defRPr/>
            </a:lvl6pPr>
            <a:lvl7pPr indent="-330200" lvl="6" marL="3200400" rtl="0" algn="l">
              <a:lnSpc>
                <a:spcPct val="90000"/>
              </a:lnSpc>
              <a:spcBef>
                <a:spcPts val="1600"/>
              </a:spcBef>
              <a:spcAft>
                <a:spcPts val="0"/>
              </a:spcAft>
              <a:buClr>
                <a:schemeClr val="dk1"/>
              </a:buClr>
              <a:buSzPts val="1600"/>
              <a:buChar char="●"/>
              <a:defRPr/>
            </a:lvl7pPr>
            <a:lvl8pPr indent="-330200" lvl="7" marL="3657600" rtl="0" algn="l">
              <a:lnSpc>
                <a:spcPct val="90000"/>
              </a:lnSpc>
              <a:spcBef>
                <a:spcPts val="1600"/>
              </a:spcBef>
              <a:spcAft>
                <a:spcPts val="0"/>
              </a:spcAft>
              <a:buClr>
                <a:schemeClr val="dk1"/>
              </a:buClr>
              <a:buSzPts val="1600"/>
              <a:buChar char="○"/>
              <a:defRPr/>
            </a:lvl8pPr>
            <a:lvl9pPr indent="-330200" lvl="8" marL="4114800" rtl="0" algn="l">
              <a:lnSpc>
                <a:spcPct val="90000"/>
              </a:lnSpc>
              <a:spcBef>
                <a:spcPts val="1600"/>
              </a:spcBef>
              <a:spcAft>
                <a:spcPts val="1600"/>
              </a:spcAft>
              <a:buClr>
                <a:schemeClr val="dk1"/>
              </a:buClr>
              <a:buSzPts val="1600"/>
              <a:buChar char="■"/>
              <a:defRPr/>
            </a:lvl9pPr>
          </a:lstStyle>
          <a:p/>
        </p:txBody>
      </p:sp>
      <p:sp>
        <p:nvSpPr>
          <p:cNvPr id="67" name="Google Shape;67;p16"/>
          <p:cNvSpPr txBox="1"/>
          <p:nvPr>
            <p:ph type="title"/>
          </p:nvPr>
        </p:nvSpPr>
        <p:spPr>
          <a:xfrm>
            <a:off x="628650" y="273844"/>
            <a:ext cx="7886700" cy="738300"/>
          </a:xfrm>
          <a:prstGeom prst="rect">
            <a:avLst/>
          </a:prstGeom>
          <a:noFill/>
          <a:ln>
            <a:noFill/>
          </a:ln>
        </p:spPr>
        <p:txBody>
          <a:bodyPr anchorCtr="0" anchor="t" bIns="39550" lIns="79125" spcFirstLastPara="1" rIns="79125" wrap="square" tIns="39550">
            <a:noAutofit/>
          </a:bodyPr>
          <a:lstStyle>
            <a:lvl1pPr lvl="0" rtl="0" algn="l">
              <a:lnSpc>
                <a:spcPct val="90000"/>
              </a:lnSpc>
              <a:spcBef>
                <a:spcPts val="0"/>
              </a:spcBef>
              <a:spcAft>
                <a:spcPts val="0"/>
              </a:spcAft>
              <a:buClr>
                <a:schemeClr val="dk1"/>
              </a:buClr>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6"/>
          <p:cNvSpPr txBox="1"/>
          <p:nvPr>
            <p:ph idx="12" type="sldNum"/>
          </p:nvPr>
        </p:nvSpPr>
        <p:spPr>
          <a:xfrm>
            <a:off x="8164677" y="4855953"/>
            <a:ext cx="682500" cy="196200"/>
          </a:xfrm>
          <a:prstGeom prst="rect">
            <a:avLst/>
          </a:prstGeom>
          <a:noFill/>
          <a:ln>
            <a:noFill/>
          </a:ln>
        </p:spPr>
        <p:txBody>
          <a:bodyPr anchorCtr="0" anchor="ctr" bIns="39550" lIns="39550" spcFirstLastPara="1" rIns="39550" wrap="square" tIns="39550">
            <a:noAutofit/>
          </a:bodyPr>
          <a:lstStyle>
            <a:lvl1pPr indent="0" lvl="0" marL="0" rtl="0" algn="r">
              <a:spcBef>
                <a:spcPts val="0"/>
              </a:spcBef>
              <a:buNone/>
              <a:defRPr b="0" i="0" sz="1000" u="none" cap="none" strike="noStrike">
                <a:solidFill>
                  <a:schemeClr val="dk2"/>
                </a:solidFill>
                <a:latin typeface="Arial"/>
                <a:ea typeface="Arial"/>
                <a:cs typeface="Arial"/>
                <a:sym typeface="Arial"/>
              </a:defRPr>
            </a:lvl1pPr>
            <a:lvl2pPr indent="0" lvl="1" marL="0" rtl="0" algn="r">
              <a:spcBef>
                <a:spcPts val="0"/>
              </a:spcBef>
              <a:buNone/>
              <a:defRPr b="0" i="0" sz="1000" u="none" cap="none" strike="noStrike">
                <a:solidFill>
                  <a:schemeClr val="dk2"/>
                </a:solidFill>
                <a:latin typeface="Arial"/>
                <a:ea typeface="Arial"/>
                <a:cs typeface="Arial"/>
                <a:sym typeface="Arial"/>
              </a:defRPr>
            </a:lvl2pPr>
            <a:lvl3pPr indent="0" lvl="2" marL="0" rtl="0" algn="r">
              <a:spcBef>
                <a:spcPts val="0"/>
              </a:spcBef>
              <a:buNone/>
              <a:defRPr b="0" i="0" sz="1000" u="none" cap="none" strike="noStrike">
                <a:solidFill>
                  <a:schemeClr val="dk2"/>
                </a:solidFill>
                <a:latin typeface="Arial"/>
                <a:ea typeface="Arial"/>
                <a:cs typeface="Arial"/>
                <a:sym typeface="Arial"/>
              </a:defRPr>
            </a:lvl3pPr>
            <a:lvl4pPr indent="0" lvl="3" marL="0" rtl="0" algn="r">
              <a:spcBef>
                <a:spcPts val="0"/>
              </a:spcBef>
              <a:buNone/>
              <a:defRPr b="0" i="0" sz="1000" u="none" cap="none" strike="noStrike">
                <a:solidFill>
                  <a:schemeClr val="dk2"/>
                </a:solidFill>
                <a:latin typeface="Arial"/>
                <a:ea typeface="Arial"/>
                <a:cs typeface="Arial"/>
                <a:sym typeface="Arial"/>
              </a:defRPr>
            </a:lvl4pPr>
            <a:lvl5pPr indent="0" lvl="4" marL="0" rtl="0" algn="r">
              <a:spcBef>
                <a:spcPts val="0"/>
              </a:spcBef>
              <a:buNone/>
              <a:defRPr b="0" i="0" sz="1000" u="none" cap="none" strike="noStrike">
                <a:solidFill>
                  <a:schemeClr val="dk2"/>
                </a:solidFill>
                <a:latin typeface="Arial"/>
                <a:ea typeface="Arial"/>
                <a:cs typeface="Arial"/>
                <a:sym typeface="Arial"/>
              </a:defRPr>
            </a:lvl5pPr>
            <a:lvl6pPr indent="0" lvl="5" marL="0" rtl="0" algn="r">
              <a:spcBef>
                <a:spcPts val="0"/>
              </a:spcBef>
              <a:buNone/>
              <a:defRPr b="0" i="0" sz="1000" u="none" cap="none" strike="noStrike">
                <a:solidFill>
                  <a:schemeClr val="dk2"/>
                </a:solidFill>
                <a:latin typeface="Arial"/>
                <a:ea typeface="Arial"/>
                <a:cs typeface="Arial"/>
                <a:sym typeface="Arial"/>
              </a:defRPr>
            </a:lvl6pPr>
            <a:lvl7pPr indent="0" lvl="6" marL="0" rtl="0" algn="r">
              <a:spcBef>
                <a:spcPts val="0"/>
              </a:spcBef>
              <a:buNone/>
              <a:defRPr b="0" i="0" sz="1000" u="none" cap="none" strike="noStrike">
                <a:solidFill>
                  <a:schemeClr val="dk2"/>
                </a:solidFill>
                <a:latin typeface="Arial"/>
                <a:ea typeface="Arial"/>
                <a:cs typeface="Arial"/>
                <a:sym typeface="Arial"/>
              </a:defRPr>
            </a:lvl7pPr>
            <a:lvl8pPr indent="0" lvl="7" marL="0" rtl="0" algn="r">
              <a:spcBef>
                <a:spcPts val="0"/>
              </a:spcBef>
              <a:buNone/>
              <a:defRPr b="0" i="0" sz="1000" u="none" cap="none" strike="noStrike">
                <a:solidFill>
                  <a:schemeClr val="dk2"/>
                </a:solidFill>
                <a:latin typeface="Arial"/>
                <a:ea typeface="Arial"/>
                <a:cs typeface="Arial"/>
                <a:sym typeface="Arial"/>
              </a:defRPr>
            </a:lvl8pPr>
            <a:lvl9pPr indent="0" lvl="8" marL="0" rtl="0" algn="r">
              <a:spcBef>
                <a:spcPts val="0"/>
              </a:spcBef>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p:cSld name="Titel en object">
    <p:spTree>
      <p:nvGrpSpPr>
        <p:cNvPr id="69" name="Shape 69"/>
        <p:cNvGrpSpPr/>
        <p:nvPr/>
      </p:nvGrpSpPr>
      <p:grpSpPr>
        <a:xfrm>
          <a:off x="0" y="0"/>
          <a:ext cx="0" cy="0"/>
          <a:chOff x="0" y="0"/>
          <a:chExt cx="0" cy="0"/>
        </a:xfrm>
      </p:grpSpPr>
      <p:sp>
        <p:nvSpPr>
          <p:cNvPr id="70" name="Google Shape;70;p17"/>
          <p:cNvSpPr txBox="1"/>
          <p:nvPr>
            <p:ph type="title"/>
          </p:nvPr>
        </p:nvSpPr>
        <p:spPr>
          <a:xfrm>
            <a:off x="457200" y="69058"/>
            <a:ext cx="8229600" cy="11310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Arial"/>
              <a:buNone/>
              <a:defRPr b="1" i="0" sz="3300" u="none" cap="none" strike="noStrike">
                <a:latin typeface="Arial"/>
                <a:ea typeface="Arial"/>
                <a:cs typeface="Arial"/>
                <a:sym typeface="Arial"/>
              </a:defRPr>
            </a:lvl1pPr>
            <a:lvl2pPr lvl="1" marR="0" rtl="0" algn="l">
              <a:spcBef>
                <a:spcPts val="0"/>
              </a:spcBef>
              <a:spcAft>
                <a:spcPts val="0"/>
              </a:spcAft>
              <a:buSzPts val="1100"/>
              <a:buFont typeface="Arial"/>
              <a:buNone/>
              <a:defRPr b="1" i="0" sz="3300" u="none" cap="none" strike="noStrike">
                <a:latin typeface="Arial"/>
                <a:ea typeface="Arial"/>
                <a:cs typeface="Arial"/>
                <a:sym typeface="Arial"/>
              </a:defRPr>
            </a:lvl2pPr>
            <a:lvl3pPr lvl="2" marR="0" rtl="0" algn="l">
              <a:spcBef>
                <a:spcPts val="0"/>
              </a:spcBef>
              <a:spcAft>
                <a:spcPts val="0"/>
              </a:spcAft>
              <a:buSzPts val="1100"/>
              <a:buFont typeface="Arial"/>
              <a:buNone/>
              <a:defRPr b="1" i="0" sz="3300" u="none" cap="none" strike="noStrike">
                <a:latin typeface="Arial"/>
                <a:ea typeface="Arial"/>
                <a:cs typeface="Arial"/>
                <a:sym typeface="Arial"/>
              </a:defRPr>
            </a:lvl3pPr>
            <a:lvl4pPr lvl="3" marR="0" rtl="0" algn="l">
              <a:spcBef>
                <a:spcPts val="0"/>
              </a:spcBef>
              <a:spcAft>
                <a:spcPts val="0"/>
              </a:spcAft>
              <a:buSzPts val="1100"/>
              <a:buFont typeface="Arial"/>
              <a:buNone/>
              <a:defRPr b="1" i="0" sz="3300" u="none" cap="none" strike="noStrike">
                <a:latin typeface="Arial"/>
                <a:ea typeface="Arial"/>
                <a:cs typeface="Arial"/>
                <a:sym typeface="Arial"/>
              </a:defRPr>
            </a:lvl4pPr>
            <a:lvl5pPr lvl="4" marR="0" rtl="0" algn="l">
              <a:spcBef>
                <a:spcPts val="0"/>
              </a:spcBef>
              <a:spcAft>
                <a:spcPts val="0"/>
              </a:spcAft>
              <a:buSzPts val="1100"/>
              <a:buFont typeface="Arial"/>
              <a:buNone/>
              <a:defRPr b="1" i="0" sz="3300" u="none" cap="none" strike="noStrike">
                <a:latin typeface="Arial"/>
                <a:ea typeface="Arial"/>
                <a:cs typeface="Arial"/>
                <a:sym typeface="Arial"/>
              </a:defRPr>
            </a:lvl5pPr>
            <a:lvl6pPr lvl="5" marR="0" rtl="0" algn="l">
              <a:spcBef>
                <a:spcPts val="0"/>
              </a:spcBef>
              <a:spcAft>
                <a:spcPts val="0"/>
              </a:spcAft>
              <a:buSzPts val="1100"/>
              <a:buFont typeface="Arial"/>
              <a:buNone/>
              <a:defRPr b="1" i="0" sz="3300" u="none" cap="none" strike="noStrike">
                <a:latin typeface="Arial"/>
                <a:ea typeface="Arial"/>
                <a:cs typeface="Arial"/>
                <a:sym typeface="Arial"/>
              </a:defRPr>
            </a:lvl6pPr>
            <a:lvl7pPr lvl="6" marR="0" rtl="0" algn="l">
              <a:spcBef>
                <a:spcPts val="0"/>
              </a:spcBef>
              <a:spcAft>
                <a:spcPts val="0"/>
              </a:spcAft>
              <a:buSzPts val="1100"/>
              <a:buFont typeface="Arial"/>
              <a:buNone/>
              <a:defRPr b="1" i="0" sz="3300" u="none" cap="none" strike="noStrike">
                <a:latin typeface="Arial"/>
                <a:ea typeface="Arial"/>
                <a:cs typeface="Arial"/>
                <a:sym typeface="Arial"/>
              </a:defRPr>
            </a:lvl7pPr>
            <a:lvl8pPr lvl="7" marR="0" rtl="0" algn="l">
              <a:spcBef>
                <a:spcPts val="0"/>
              </a:spcBef>
              <a:spcAft>
                <a:spcPts val="0"/>
              </a:spcAft>
              <a:buSzPts val="1100"/>
              <a:buFont typeface="Arial"/>
              <a:buNone/>
              <a:defRPr b="1" i="0" sz="3300" u="none" cap="none" strike="noStrike">
                <a:latin typeface="Arial"/>
                <a:ea typeface="Arial"/>
                <a:cs typeface="Arial"/>
                <a:sym typeface="Arial"/>
              </a:defRPr>
            </a:lvl8pPr>
            <a:lvl9pPr lvl="8" marR="0" rtl="0" algn="l">
              <a:spcBef>
                <a:spcPts val="0"/>
              </a:spcBef>
              <a:spcAft>
                <a:spcPts val="0"/>
              </a:spcAft>
              <a:buSzPts val="1100"/>
              <a:buFont typeface="Arial"/>
              <a:buNone/>
              <a:defRPr b="1" i="0" sz="3300" u="none" cap="none" strike="noStrike">
                <a:latin typeface="Arial"/>
                <a:ea typeface="Arial"/>
                <a:cs typeface="Arial"/>
                <a:sym typeface="Arial"/>
              </a:defRPr>
            </a:lvl9pPr>
          </a:lstStyle>
          <a:p/>
        </p:txBody>
      </p:sp>
      <p:sp>
        <p:nvSpPr>
          <p:cNvPr id="71" name="Google Shape;71;p17"/>
          <p:cNvSpPr txBox="1"/>
          <p:nvPr>
            <p:ph idx="1" type="body"/>
          </p:nvPr>
        </p:nvSpPr>
        <p:spPr>
          <a:xfrm>
            <a:off x="457200" y="1200150"/>
            <a:ext cx="8229600" cy="3943200"/>
          </a:xfrm>
          <a:prstGeom prst="rect">
            <a:avLst/>
          </a:prstGeom>
          <a:noFill/>
          <a:ln>
            <a:noFill/>
          </a:ln>
        </p:spPr>
        <p:txBody>
          <a:bodyPr anchorCtr="0" anchor="t" bIns="68575" lIns="68575" spcFirstLastPara="1" rIns="68575" wrap="square" tIns="68575">
            <a:noAutofit/>
          </a:bodyPr>
          <a:lstStyle>
            <a:lvl1pPr indent="-381000" lvl="0" marL="457200" marR="0" rtl="0" algn="l">
              <a:lnSpc>
                <a:spcPct val="100000"/>
              </a:lnSpc>
              <a:spcBef>
                <a:spcPts val="500"/>
              </a:spcBef>
              <a:spcAft>
                <a:spcPts val="0"/>
              </a:spcAft>
              <a:buSzPts val="2400"/>
              <a:buFont typeface="Arial"/>
              <a:buChar char="•"/>
              <a:defRPr b="0" i="0" sz="2400" u="none" cap="none" strike="noStrike">
                <a:latin typeface="Arial"/>
                <a:ea typeface="Arial"/>
                <a:cs typeface="Arial"/>
                <a:sym typeface="Arial"/>
              </a:defRPr>
            </a:lvl1pPr>
            <a:lvl2pPr indent="-381000" lvl="1" marL="914400" marR="0" rtl="0" algn="l">
              <a:lnSpc>
                <a:spcPct val="100000"/>
              </a:lnSpc>
              <a:spcBef>
                <a:spcPts val="500"/>
              </a:spcBef>
              <a:spcAft>
                <a:spcPts val="0"/>
              </a:spcAft>
              <a:buClr>
                <a:schemeClr val="dk1"/>
              </a:buClr>
              <a:buSzPts val="2400"/>
              <a:buFont typeface="Arial"/>
              <a:buChar char="–"/>
              <a:defRPr b="0" i="0" sz="2400" u="none" cap="none" strike="noStrike">
                <a:latin typeface="Arial"/>
                <a:ea typeface="Arial"/>
                <a:cs typeface="Arial"/>
                <a:sym typeface="Arial"/>
              </a:defRPr>
            </a:lvl2pPr>
            <a:lvl3pPr indent="-381000" lvl="2" marL="1371600" marR="0" rtl="0" algn="l">
              <a:lnSpc>
                <a:spcPct val="100000"/>
              </a:lnSpc>
              <a:spcBef>
                <a:spcPts val="500"/>
              </a:spcBef>
              <a:spcAft>
                <a:spcPts val="0"/>
              </a:spcAft>
              <a:buClr>
                <a:schemeClr val="dk1"/>
              </a:buClr>
              <a:buSzPts val="2400"/>
              <a:buFont typeface="Arial"/>
              <a:buChar char="•"/>
              <a:defRPr b="0" i="0" sz="2400" u="none" cap="none" strike="noStrike">
                <a:latin typeface="Arial"/>
                <a:ea typeface="Arial"/>
                <a:cs typeface="Arial"/>
                <a:sym typeface="Arial"/>
              </a:defRPr>
            </a:lvl3pPr>
            <a:lvl4pPr indent="-381000" lvl="3" marL="1828800" marR="0" rtl="0" algn="l">
              <a:lnSpc>
                <a:spcPct val="100000"/>
              </a:lnSpc>
              <a:spcBef>
                <a:spcPts val="500"/>
              </a:spcBef>
              <a:spcAft>
                <a:spcPts val="0"/>
              </a:spcAft>
              <a:buClr>
                <a:schemeClr val="dk1"/>
              </a:buClr>
              <a:buSzPts val="2400"/>
              <a:buFont typeface="Arial"/>
              <a:buChar char="–"/>
              <a:defRPr b="0" i="0" sz="2400" u="none" cap="none" strike="noStrike">
                <a:latin typeface="Arial"/>
                <a:ea typeface="Arial"/>
                <a:cs typeface="Arial"/>
                <a:sym typeface="Arial"/>
              </a:defRPr>
            </a:lvl4pPr>
            <a:lvl5pPr indent="-381000" lvl="4" marL="2286000" marR="0" rtl="0" algn="l">
              <a:lnSpc>
                <a:spcPct val="100000"/>
              </a:lnSpc>
              <a:spcBef>
                <a:spcPts val="500"/>
              </a:spcBef>
              <a:spcAft>
                <a:spcPts val="0"/>
              </a:spcAft>
              <a:buClr>
                <a:schemeClr val="dk1"/>
              </a:buClr>
              <a:buSzPts val="2400"/>
              <a:buFont typeface="Arial"/>
              <a:buChar char="»"/>
              <a:defRPr b="0" i="0" sz="2400" u="none" cap="none" strike="noStrike">
                <a:latin typeface="Arial"/>
                <a:ea typeface="Arial"/>
                <a:cs typeface="Arial"/>
                <a:sym typeface="Arial"/>
              </a:defRPr>
            </a:lvl5pPr>
            <a:lvl6pPr indent="-381000" lvl="5" marL="2743200" marR="0" rtl="0" algn="l">
              <a:lnSpc>
                <a:spcPct val="90000"/>
              </a:lnSpc>
              <a:spcBef>
                <a:spcPts val="500"/>
              </a:spcBef>
              <a:spcAft>
                <a:spcPts val="0"/>
              </a:spcAft>
              <a:buClr>
                <a:schemeClr val="dk1"/>
              </a:buClr>
              <a:buSzPts val="2400"/>
              <a:buFont typeface="Arial"/>
              <a:buChar char="•"/>
              <a:defRPr b="0" i="0" sz="2400" u="none" cap="none" strike="noStrike">
                <a:latin typeface="Arial"/>
                <a:ea typeface="Arial"/>
                <a:cs typeface="Arial"/>
                <a:sym typeface="Arial"/>
              </a:defRPr>
            </a:lvl6pPr>
            <a:lvl7pPr indent="-381000" lvl="6" marL="3200400" marR="0" rtl="0" algn="l">
              <a:lnSpc>
                <a:spcPct val="90000"/>
              </a:lnSpc>
              <a:spcBef>
                <a:spcPts val="500"/>
              </a:spcBef>
              <a:spcAft>
                <a:spcPts val="0"/>
              </a:spcAft>
              <a:buClr>
                <a:schemeClr val="dk1"/>
              </a:buClr>
              <a:buSzPts val="2400"/>
              <a:buFont typeface="Arial"/>
              <a:buChar char="•"/>
              <a:defRPr b="0" i="0" sz="2400" u="none" cap="none" strike="noStrike">
                <a:latin typeface="Arial"/>
                <a:ea typeface="Arial"/>
                <a:cs typeface="Arial"/>
                <a:sym typeface="Arial"/>
              </a:defRPr>
            </a:lvl7pPr>
            <a:lvl8pPr indent="-381000" lvl="7" marL="3657600" marR="0" rtl="0" algn="l">
              <a:lnSpc>
                <a:spcPct val="90000"/>
              </a:lnSpc>
              <a:spcBef>
                <a:spcPts val="500"/>
              </a:spcBef>
              <a:spcAft>
                <a:spcPts val="0"/>
              </a:spcAft>
              <a:buClr>
                <a:schemeClr val="dk1"/>
              </a:buClr>
              <a:buSzPts val="2400"/>
              <a:buFont typeface="Arial"/>
              <a:buChar char="•"/>
              <a:defRPr b="0" i="0" sz="2400" u="none" cap="none" strike="noStrike">
                <a:latin typeface="Arial"/>
                <a:ea typeface="Arial"/>
                <a:cs typeface="Arial"/>
                <a:sym typeface="Arial"/>
              </a:defRPr>
            </a:lvl8pPr>
            <a:lvl9pPr indent="-381000" lvl="8" marL="4114800" marR="0" rtl="0" algn="l">
              <a:lnSpc>
                <a:spcPct val="90000"/>
              </a:lnSpc>
              <a:spcBef>
                <a:spcPts val="500"/>
              </a:spcBef>
              <a:spcAft>
                <a:spcPts val="0"/>
              </a:spcAft>
              <a:buClr>
                <a:schemeClr val="dk1"/>
              </a:buClr>
              <a:buSzPts val="2400"/>
              <a:buFont typeface="Arial"/>
              <a:buChar char="•"/>
              <a:defRPr b="0" i="0" sz="2400" u="none" cap="none" strike="noStrike">
                <a:latin typeface="Arial"/>
                <a:ea typeface="Arial"/>
                <a:cs typeface="Arial"/>
                <a:sym typeface="Arial"/>
              </a:defRPr>
            </a:lvl9pPr>
          </a:lstStyle>
          <a:p/>
        </p:txBody>
      </p:sp>
      <p:sp>
        <p:nvSpPr>
          <p:cNvPr id="72" name="Google Shape;72;p17"/>
          <p:cNvSpPr txBox="1"/>
          <p:nvPr>
            <p:ph idx="12" type="sldNum"/>
          </p:nvPr>
        </p:nvSpPr>
        <p:spPr>
          <a:xfrm>
            <a:off x="6553200" y="4767263"/>
            <a:ext cx="2133600" cy="278100"/>
          </a:xfrm>
          <a:prstGeom prst="rect">
            <a:avLst/>
          </a:prstGeom>
          <a:noFill/>
          <a:ln>
            <a:noFill/>
          </a:ln>
        </p:spPr>
        <p:txBody>
          <a:bodyPr anchorCtr="0" anchor="t" bIns="34275" lIns="34275" spcFirstLastPara="1" rIns="34275" wrap="square" tIns="34275">
            <a:noAutofit/>
          </a:bodyPr>
          <a:lstStyle>
            <a:lvl1pPr indent="0" lvl="0" marL="0" marR="0" rtl="0" algn="l">
              <a:spcBef>
                <a:spcPts val="0"/>
              </a:spcBef>
              <a:buClr>
                <a:schemeClr val="dk2"/>
              </a:buClr>
              <a:buSzPts val="1400"/>
              <a:buFont typeface="Arial"/>
              <a:buNone/>
              <a:defRPr b="0" i="0" sz="1400" u="none" cap="none" strike="noStrike">
                <a:solidFill>
                  <a:schemeClr val="dk2"/>
                </a:solidFill>
                <a:latin typeface="Arial"/>
                <a:ea typeface="Arial"/>
                <a:cs typeface="Arial"/>
                <a:sym typeface="Arial"/>
              </a:defRPr>
            </a:lvl1pPr>
            <a:lvl2pPr indent="0" lvl="1" marL="0" marR="0" rtl="0" algn="l">
              <a:spcBef>
                <a:spcPts val="0"/>
              </a:spcBef>
              <a:buClr>
                <a:schemeClr val="dk2"/>
              </a:buClr>
              <a:buSzPts val="1400"/>
              <a:buFont typeface="Arial"/>
              <a:buNone/>
              <a:defRPr b="0" i="0" sz="1400" u="none" cap="none" strike="noStrike">
                <a:solidFill>
                  <a:schemeClr val="dk2"/>
                </a:solidFill>
                <a:latin typeface="Arial"/>
                <a:ea typeface="Arial"/>
                <a:cs typeface="Arial"/>
                <a:sym typeface="Arial"/>
              </a:defRPr>
            </a:lvl2pPr>
            <a:lvl3pPr indent="0" lvl="2" marL="0" marR="0" rtl="0" algn="l">
              <a:spcBef>
                <a:spcPts val="0"/>
              </a:spcBef>
              <a:buClr>
                <a:schemeClr val="dk2"/>
              </a:buClr>
              <a:buSzPts val="1400"/>
              <a:buFont typeface="Arial"/>
              <a:buNone/>
              <a:defRPr b="0" i="0" sz="1400" u="none" cap="none" strike="noStrike">
                <a:solidFill>
                  <a:schemeClr val="dk2"/>
                </a:solidFill>
                <a:latin typeface="Arial"/>
                <a:ea typeface="Arial"/>
                <a:cs typeface="Arial"/>
                <a:sym typeface="Arial"/>
              </a:defRPr>
            </a:lvl3pPr>
            <a:lvl4pPr indent="0" lvl="3" marL="0" marR="0" rtl="0" algn="l">
              <a:spcBef>
                <a:spcPts val="0"/>
              </a:spcBef>
              <a:buClr>
                <a:schemeClr val="dk2"/>
              </a:buClr>
              <a:buSzPts val="1400"/>
              <a:buFont typeface="Arial"/>
              <a:buNone/>
              <a:defRPr b="0" i="0" sz="1400" u="none" cap="none" strike="noStrike">
                <a:solidFill>
                  <a:schemeClr val="dk2"/>
                </a:solidFill>
                <a:latin typeface="Arial"/>
                <a:ea typeface="Arial"/>
                <a:cs typeface="Arial"/>
                <a:sym typeface="Arial"/>
              </a:defRPr>
            </a:lvl4pPr>
            <a:lvl5pPr indent="0" lvl="4" marL="0" marR="0" rtl="0" algn="l">
              <a:spcBef>
                <a:spcPts val="0"/>
              </a:spcBef>
              <a:buClr>
                <a:schemeClr val="dk2"/>
              </a:buClr>
              <a:buSzPts val="1400"/>
              <a:buFont typeface="Arial"/>
              <a:buNone/>
              <a:defRPr b="0" i="0" sz="1400" u="none" cap="none" strike="noStrike">
                <a:solidFill>
                  <a:schemeClr val="dk2"/>
                </a:solidFill>
                <a:latin typeface="Arial"/>
                <a:ea typeface="Arial"/>
                <a:cs typeface="Arial"/>
                <a:sym typeface="Arial"/>
              </a:defRPr>
            </a:lvl5pPr>
            <a:lvl6pPr indent="0" lvl="5" marL="0" marR="0" rtl="0" algn="l">
              <a:spcBef>
                <a:spcPts val="0"/>
              </a:spcBef>
              <a:buClr>
                <a:schemeClr val="dk2"/>
              </a:buClr>
              <a:buSzPts val="1400"/>
              <a:buFont typeface="Arial"/>
              <a:buNone/>
              <a:defRPr b="0" i="0" sz="1400" u="none" cap="none" strike="noStrike">
                <a:solidFill>
                  <a:schemeClr val="dk2"/>
                </a:solidFill>
                <a:latin typeface="Arial"/>
                <a:ea typeface="Arial"/>
                <a:cs typeface="Arial"/>
                <a:sym typeface="Arial"/>
              </a:defRPr>
            </a:lvl6pPr>
            <a:lvl7pPr indent="0" lvl="6" marL="0" marR="0" rtl="0" algn="l">
              <a:spcBef>
                <a:spcPts val="0"/>
              </a:spcBef>
              <a:buClr>
                <a:schemeClr val="dk2"/>
              </a:buClr>
              <a:buSzPts val="1400"/>
              <a:buFont typeface="Arial"/>
              <a:buNone/>
              <a:defRPr b="0" i="0" sz="1400" u="none" cap="none" strike="noStrike">
                <a:solidFill>
                  <a:schemeClr val="dk2"/>
                </a:solidFill>
                <a:latin typeface="Arial"/>
                <a:ea typeface="Arial"/>
                <a:cs typeface="Arial"/>
                <a:sym typeface="Arial"/>
              </a:defRPr>
            </a:lvl7pPr>
            <a:lvl8pPr indent="0" lvl="7" marL="0" marR="0" rtl="0" algn="l">
              <a:spcBef>
                <a:spcPts val="0"/>
              </a:spcBef>
              <a:buClr>
                <a:schemeClr val="dk2"/>
              </a:buClr>
              <a:buSzPts val="1400"/>
              <a:buFont typeface="Arial"/>
              <a:buNone/>
              <a:defRPr b="0" i="0" sz="1400" u="none" cap="none" strike="noStrike">
                <a:solidFill>
                  <a:schemeClr val="dk2"/>
                </a:solidFill>
                <a:latin typeface="Arial"/>
                <a:ea typeface="Arial"/>
                <a:cs typeface="Arial"/>
                <a:sym typeface="Arial"/>
              </a:defRPr>
            </a:lvl8pPr>
            <a:lvl9pPr indent="0" lvl="8" marL="0" marR="0" rtl="0" algn="l">
              <a:spcBef>
                <a:spcPts val="0"/>
              </a:spcBef>
              <a:buClr>
                <a:schemeClr val="dk2"/>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73" name="Shape 73"/>
        <p:cNvGrpSpPr/>
        <p:nvPr/>
      </p:nvGrpSpPr>
      <p:grpSpPr>
        <a:xfrm>
          <a:off x="0" y="0"/>
          <a:ext cx="0" cy="0"/>
          <a:chOff x="0" y="0"/>
          <a:chExt cx="0" cy="0"/>
        </a:xfrm>
      </p:grpSpPr>
      <p:sp>
        <p:nvSpPr>
          <p:cNvPr id="74" name="Google Shape;74;p18"/>
          <p:cNvSpPr txBox="1"/>
          <p:nvPr>
            <p:ph idx="12" type="sldNum"/>
          </p:nvPr>
        </p:nvSpPr>
        <p:spPr>
          <a:xfrm>
            <a:off x="8020802" y="4919128"/>
            <a:ext cx="682500" cy="196200"/>
          </a:xfrm>
          <a:prstGeom prst="rect">
            <a:avLst/>
          </a:prstGeom>
          <a:noFill/>
          <a:ln>
            <a:noFill/>
          </a:ln>
        </p:spPr>
        <p:txBody>
          <a:bodyPr anchorCtr="0" anchor="ctr" bIns="39550" lIns="39550" spcFirstLastPara="1" rIns="39550" wrap="square" tIns="39550">
            <a:noAutofit/>
          </a:bodyPr>
          <a:lstStyle>
            <a:lvl1pPr indent="0" lvl="0" marL="0" rtl="0" algn="r">
              <a:spcBef>
                <a:spcPts val="0"/>
              </a:spcBef>
              <a:buNone/>
              <a:defRPr b="0" i="0" sz="1000" u="none" cap="none" strike="noStrike">
                <a:solidFill>
                  <a:schemeClr val="dk2"/>
                </a:solidFill>
                <a:latin typeface="Arial"/>
                <a:ea typeface="Arial"/>
                <a:cs typeface="Arial"/>
                <a:sym typeface="Arial"/>
              </a:defRPr>
            </a:lvl1pPr>
            <a:lvl2pPr indent="0" lvl="1" marL="0" rtl="0" algn="r">
              <a:spcBef>
                <a:spcPts val="0"/>
              </a:spcBef>
              <a:buNone/>
              <a:defRPr b="0" i="0" sz="1000" u="none" cap="none" strike="noStrike">
                <a:solidFill>
                  <a:schemeClr val="dk2"/>
                </a:solidFill>
                <a:latin typeface="Arial"/>
                <a:ea typeface="Arial"/>
                <a:cs typeface="Arial"/>
                <a:sym typeface="Arial"/>
              </a:defRPr>
            </a:lvl2pPr>
            <a:lvl3pPr indent="0" lvl="2" marL="0" rtl="0" algn="r">
              <a:spcBef>
                <a:spcPts val="0"/>
              </a:spcBef>
              <a:buNone/>
              <a:defRPr b="0" i="0" sz="1000" u="none" cap="none" strike="noStrike">
                <a:solidFill>
                  <a:schemeClr val="dk2"/>
                </a:solidFill>
                <a:latin typeface="Arial"/>
                <a:ea typeface="Arial"/>
                <a:cs typeface="Arial"/>
                <a:sym typeface="Arial"/>
              </a:defRPr>
            </a:lvl3pPr>
            <a:lvl4pPr indent="0" lvl="3" marL="0" rtl="0" algn="r">
              <a:spcBef>
                <a:spcPts val="0"/>
              </a:spcBef>
              <a:buNone/>
              <a:defRPr b="0" i="0" sz="1000" u="none" cap="none" strike="noStrike">
                <a:solidFill>
                  <a:schemeClr val="dk2"/>
                </a:solidFill>
                <a:latin typeface="Arial"/>
                <a:ea typeface="Arial"/>
                <a:cs typeface="Arial"/>
                <a:sym typeface="Arial"/>
              </a:defRPr>
            </a:lvl4pPr>
            <a:lvl5pPr indent="0" lvl="4" marL="0" rtl="0" algn="r">
              <a:spcBef>
                <a:spcPts val="0"/>
              </a:spcBef>
              <a:buNone/>
              <a:defRPr b="0" i="0" sz="1000" u="none" cap="none" strike="noStrike">
                <a:solidFill>
                  <a:schemeClr val="dk2"/>
                </a:solidFill>
                <a:latin typeface="Arial"/>
                <a:ea typeface="Arial"/>
                <a:cs typeface="Arial"/>
                <a:sym typeface="Arial"/>
              </a:defRPr>
            </a:lvl5pPr>
            <a:lvl6pPr indent="0" lvl="5" marL="0" rtl="0" algn="r">
              <a:spcBef>
                <a:spcPts val="0"/>
              </a:spcBef>
              <a:buNone/>
              <a:defRPr b="0" i="0" sz="1000" u="none" cap="none" strike="noStrike">
                <a:solidFill>
                  <a:schemeClr val="dk2"/>
                </a:solidFill>
                <a:latin typeface="Arial"/>
                <a:ea typeface="Arial"/>
                <a:cs typeface="Arial"/>
                <a:sym typeface="Arial"/>
              </a:defRPr>
            </a:lvl6pPr>
            <a:lvl7pPr indent="0" lvl="6" marL="0" rtl="0" algn="r">
              <a:spcBef>
                <a:spcPts val="0"/>
              </a:spcBef>
              <a:buNone/>
              <a:defRPr b="0" i="0" sz="1000" u="none" cap="none" strike="noStrike">
                <a:solidFill>
                  <a:schemeClr val="dk2"/>
                </a:solidFill>
                <a:latin typeface="Arial"/>
                <a:ea typeface="Arial"/>
                <a:cs typeface="Arial"/>
                <a:sym typeface="Arial"/>
              </a:defRPr>
            </a:lvl7pPr>
            <a:lvl8pPr indent="0" lvl="7" marL="0" rtl="0" algn="r">
              <a:spcBef>
                <a:spcPts val="0"/>
              </a:spcBef>
              <a:buNone/>
              <a:defRPr b="0" i="0" sz="1000" u="none" cap="none" strike="noStrike">
                <a:solidFill>
                  <a:schemeClr val="dk2"/>
                </a:solidFill>
                <a:latin typeface="Arial"/>
                <a:ea typeface="Arial"/>
                <a:cs typeface="Arial"/>
                <a:sym typeface="Arial"/>
              </a:defRPr>
            </a:lvl8pPr>
            <a:lvl9pPr indent="0" lvl="8" marL="0" rtl="0" algn="r">
              <a:spcBef>
                <a:spcPts val="0"/>
              </a:spcBef>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gelijking" showMasterSp="0">
  <p:cSld name="Vergelijking">
    <p:spTree>
      <p:nvGrpSpPr>
        <p:cNvPr id="75" name="Shape 75"/>
        <p:cNvGrpSpPr/>
        <p:nvPr/>
      </p:nvGrpSpPr>
      <p:grpSpPr>
        <a:xfrm>
          <a:off x="0" y="0"/>
          <a:ext cx="0" cy="0"/>
          <a:chOff x="0" y="0"/>
          <a:chExt cx="0" cy="0"/>
        </a:xfrm>
      </p:grpSpPr>
      <p:sp>
        <p:nvSpPr>
          <p:cNvPr id="76" name="Google Shape;76;p19"/>
          <p:cNvSpPr txBox="1"/>
          <p:nvPr>
            <p:ph type="title"/>
          </p:nvPr>
        </p:nvSpPr>
        <p:spPr>
          <a:xfrm>
            <a:off x="457200" y="192608"/>
            <a:ext cx="8229600" cy="884100"/>
          </a:xfrm>
          <a:prstGeom prst="rect">
            <a:avLst/>
          </a:prstGeom>
          <a:noFill/>
          <a:ln>
            <a:noFill/>
          </a:ln>
        </p:spPr>
        <p:txBody>
          <a:bodyPr anchorCtr="0" anchor="ctr" bIns="45700" lIns="45700" spcFirstLastPara="1" rIns="45700" wrap="square" tIns="45700">
            <a:noAutofit/>
          </a:bodyPr>
          <a:lstStyle>
            <a:lvl1pPr lvl="0" rtl="0" algn="l">
              <a:lnSpc>
                <a:spcPct val="102702"/>
              </a:lnSpc>
              <a:spcBef>
                <a:spcPts val="0"/>
              </a:spcBef>
              <a:spcAft>
                <a:spcPts val="0"/>
              </a:spcAft>
              <a:buSzPts val="32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7" name="Google Shape;77;p19"/>
          <p:cNvSpPr txBox="1"/>
          <p:nvPr>
            <p:ph idx="1" type="body"/>
          </p:nvPr>
        </p:nvSpPr>
        <p:spPr>
          <a:xfrm>
            <a:off x="457200" y="1076599"/>
            <a:ext cx="4040100" cy="554700"/>
          </a:xfrm>
          <a:prstGeom prst="rect">
            <a:avLst/>
          </a:prstGeom>
          <a:noFill/>
          <a:ln>
            <a:noFill/>
          </a:ln>
        </p:spPr>
        <p:txBody>
          <a:bodyPr anchorCtr="0" anchor="b" bIns="45700" lIns="45700" spcFirstLastPara="1" rIns="45700" wrap="square" tIns="45700">
            <a:noAutofit/>
          </a:bodyPr>
          <a:lstStyle>
            <a:lvl1pPr indent="-228600" lvl="0" marL="457200" rtl="0" algn="l">
              <a:lnSpc>
                <a:spcPct val="90000"/>
              </a:lnSpc>
              <a:spcBef>
                <a:spcPts val="375"/>
              </a:spcBef>
              <a:spcAft>
                <a:spcPts val="0"/>
              </a:spcAft>
              <a:buSzPts val="2400"/>
              <a:buFont typeface="Arial"/>
              <a:buNone/>
              <a:defRPr sz="1800"/>
            </a:lvl1pPr>
            <a:lvl2pPr indent="-228600" lvl="1" marL="914400" rtl="0" algn="l">
              <a:lnSpc>
                <a:spcPct val="90000"/>
              </a:lnSpc>
              <a:spcBef>
                <a:spcPts val="375"/>
              </a:spcBef>
              <a:spcAft>
                <a:spcPts val="0"/>
              </a:spcAft>
              <a:buSzPts val="2400"/>
              <a:buFont typeface="Arial"/>
              <a:buNone/>
              <a:defRPr sz="1800"/>
            </a:lvl2pPr>
            <a:lvl3pPr indent="-228600" lvl="2" marL="1371600" rtl="0" algn="l">
              <a:lnSpc>
                <a:spcPct val="90000"/>
              </a:lnSpc>
              <a:spcBef>
                <a:spcPts val="375"/>
              </a:spcBef>
              <a:spcAft>
                <a:spcPts val="0"/>
              </a:spcAft>
              <a:buSzPts val="2400"/>
              <a:buFont typeface="Arial"/>
              <a:buNone/>
              <a:defRPr sz="1800"/>
            </a:lvl3pPr>
            <a:lvl4pPr indent="-228600" lvl="3" marL="1828800" rtl="0" algn="l">
              <a:lnSpc>
                <a:spcPct val="90000"/>
              </a:lnSpc>
              <a:spcBef>
                <a:spcPts val="375"/>
              </a:spcBef>
              <a:spcAft>
                <a:spcPts val="0"/>
              </a:spcAft>
              <a:buSzPts val="2400"/>
              <a:buFont typeface="Arial"/>
              <a:buNone/>
              <a:defRPr sz="1800"/>
            </a:lvl4pPr>
            <a:lvl5pPr indent="-228600" lvl="4" marL="2286000" rtl="0" algn="l">
              <a:lnSpc>
                <a:spcPct val="90000"/>
              </a:lnSpc>
              <a:spcBef>
                <a:spcPts val="375"/>
              </a:spcBef>
              <a:spcAft>
                <a:spcPts val="0"/>
              </a:spcAft>
              <a:buSzPts val="2400"/>
              <a:buFont typeface="Arial"/>
              <a:buNone/>
              <a:defRPr sz="1800"/>
            </a:lvl5pPr>
            <a:lvl6pPr indent="-342900" lvl="5" marL="2743200" rtl="0" algn="l">
              <a:lnSpc>
                <a:spcPct val="90000"/>
              </a:lnSpc>
              <a:spcBef>
                <a:spcPts val="525"/>
              </a:spcBef>
              <a:spcAft>
                <a:spcPts val="0"/>
              </a:spcAft>
              <a:buSzPts val="1800"/>
              <a:buChar char="•"/>
              <a:defRPr/>
            </a:lvl6pPr>
            <a:lvl7pPr indent="-342900" lvl="6" marL="3200400" rtl="0" algn="l">
              <a:lnSpc>
                <a:spcPct val="90000"/>
              </a:lnSpc>
              <a:spcBef>
                <a:spcPts val="525"/>
              </a:spcBef>
              <a:spcAft>
                <a:spcPts val="0"/>
              </a:spcAft>
              <a:buSzPts val="1800"/>
              <a:buChar char="•"/>
              <a:defRPr/>
            </a:lvl7pPr>
            <a:lvl8pPr indent="-342900" lvl="7" marL="3657600" rtl="0" algn="l">
              <a:lnSpc>
                <a:spcPct val="90000"/>
              </a:lnSpc>
              <a:spcBef>
                <a:spcPts val="525"/>
              </a:spcBef>
              <a:spcAft>
                <a:spcPts val="0"/>
              </a:spcAft>
              <a:buSzPts val="1800"/>
              <a:buChar char="•"/>
              <a:defRPr/>
            </a:lvl8pPr>
            <a:lvl9pPr indent="-342900" lvl="8" marL="4114800" rtl="0" algn="l">
              <a:lnSpc>
                <a:spcPct val="90000"/>
              </a:lnSpc>
              <a:spcBef>
                <a:spcPts val="525"/>
              </a:spcBef>
              <a:spcAft>
                <a:spcPts val="0"/>
              </a:spcAft>
              <a:buSzPts val="1800"/>
              <a:buChar char="•"/>
              <a:defRPr/>
            </a:lvl9pPr>
          </a:lstStyle>
          <a:p/>
        </p:txBody>
      </p:sp>
      <p:sp>
        <p:nvSpPr>
          <p:cNvPr id="78" name="Google Shape;78;p19"/>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rtl="0" algn="l">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1pPr>
            <a:lvl2pPr indent="0" lvl="1" marL="0" rtl="0" algn="l">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2pPr>
            <a:lvl3pPr indent="0" lvl="2" marL="0" rtl="0" algn="l">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3pPr>
            <a:lvl4pPr indent="0" lvl="3" marL="0" rtl="0" algn="l">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4pPr>
            <a:lvl5pPr indent="0" lvl="4" marL="0" rtl="0" algn="l">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5pPr>
            <a:lvl6pPr indent="0" lvl="5" marL="0" rtl="0" algn="l">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6pPr>
            <a:lvl7pPr indent="0" lvl="6" marL="0" rtl="0" algn="l">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7pPr>
            <a:lvl8pPr indent="0" lvl="7" marL="0" rtl="0" algn="l">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8pPr>
            <a:lvl9pPr indent="0" lvl="8" marL="0" rtl="0" algn="l">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jpg"/><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hyperlink" Target="mailto:dimitri.schepers@vlaanderen.be" TargetMode="External"/><Relationship Id="rId4" Type="http://schemas.openxmlformats.org/officeDocument/2006/relationships/hyperlink" Target="mailto:dimitri.schepers@vlaanderen.be" TargetMode="External"/><Relationship Id="rId9" Type="http://schemas.openxmlformats.org/officeDocument/2006/relationships/hyperlink" Target="https://github.com/Informatievlaanderen/OSLOthema-mobiliteitDienstregelingEnPlanning/issues" TargetMode="External"/><Relationship Id="rId5" Type="http://schemas.openxmlformats.org/officeDocument/2006/relationships/hyperlink" Target="mailto:dimitri.schepers@vlaanderen.be" TargetMode="External"/><Relationship Id="rId6" Type="http://schemas.openxmlformats.org/officeDocument/2006/relationships/hyperlink" Target="mailto:tim.coninx@delijn.be" TargetMode="External"/><Relationship Id="rId7" Type="http://schemas.openxmlformats.org/officeDocument/2006/relationships/hyperlink" Target="mailto:pieter.colpaert@ugent.be" TargetMode="External"/><Relationship Id="rId8"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20"/>
          <p:cNvSpPr txBox="1"/>
          <p:nvPr>
            <p:ph idx="1" type="subTitle"/>
          </p:nvPr>
        </p:nvSpPr>
        <p:spPr>
          <a:xfrm>
            <a:off x="646330" y="2571750"/>
            <a:ext cx="4702500" cy="834300"/>
          </a:xfrm>
          <a:prstGeom prst="rect">
            <a:avLst/>
          </a:prstGeom>
        </p:spPr>
        <p:txBody>
          <a:bodyPr anchorCtr="0" anchor="t" bIns="39550" lIns="79125" spcFirstLastPara="1" rIns="79125" wrap="square" tIns="39550">
            <a:noAutofit/>
          </a:bodyPr>
          <a:lstStyle/>
          <a:p>
            <a:pPr indent="0" lvl="0" marL="0" rtl="0" algn="l">
              <a:spcBef>
                <a:spcPts val="600"/>
              </a:spcBef>
              <a:spcAft>
                <a:spcPts val="0"/>
              </a:spcAft>
              <a:buNone/>
            </a:pPr>
            <a:r>
              <a:rPr lang="nl"/>
              <a:t>Thematische Werkgroep 1</a:t>
            </a:r>
            <a:endParaRPr/>
          </a:p>
          <a:p>
            <a:pPr indent="0" lvl="0" marL="0" rtl="0" algn="l">
              <a:spcBef>
                <a:spcPts val="600"/>
              </a:spcBef>
              <a:spcAft>
                <a:spcPts val="0"/>
              </a:spcAft>
              <a:buNone/>
            </a:pPr>
            <a:r>
              <a:rPr lang="nl"/>
              <a:t>08/02/2021</a:t>
            </a:r>
            <a:endParaRPr/>
          </a:p>
        </p:txBody>
      </p:sp>
      <p:sp>
        <p:nvSpPr>
          <p:cNvPr id="84" name="Google Shape;84;p20"/>
          <p:cNvSpPr txBox="1"/>
          <p:nvPr>
            <p:ph type="title"/>
          </p:nvPr>
        </p:nvSpPr>
        <p:spPr>
          <a:xfrm>
            <a:off x="646325" y="1178321"/>
            <a:ext cx="3910500" cy="1393500"/>
          </a:xfrm>
          <a:prstGeom prst="rect">
            <a:avLst/>
          </a:prstGeom>
        </p:spPr>
        <p:txBody>
          <a:bodyPr anchorCtr="0" anchor="t" bIns="39550" lIns="79125" spcFirstLastPara="1" rIns="79125" wrap="square" tIns="39550">
            <a:noAutofit/>
          </a:bodyPr>
          <a:lstStyle/>
          <a:p>
            <a:pPr indent="0" lvl="0" marL="0" rtl="0" algn="l">
              <a:spcBef>
                <a:spcPts val="0"/>
              </a:spcBef>
              <a:spcAft>
                <a:spcPts val="0"/>
              </a:spcAft>
              <a:buNone/>
            </a:pPr>
            <a:r>
              <a:rPr lang="nl"/>
              <a:t>NeTEx Belgium &amp;</a:t>
            </a:r>
            <a:endParaRPr/>
          </a:p>
          <a:p>
            <a:pPr indent="0" lvl="0" marL="0" rtl="0" algn="l">
              <a:spcBef>
                <a:spcPts val="0"/>
              </a:spcBef>
              <a:spcAft>
                <a:spcPts val="0"/>
              </a:spcAft>
              <a:buNone/>
            </a:pPr>
            <a:r>
              <a:rPr lang="nl"/>
              <a:t>OSLO Dienstregeling en Planning</a:t>
            </a:r>
            <a:endParaRPr/>
          </a:p>
        </p:txBody>
      </p:sp>
      <p:sp>
        <p:nvSpPr>
          <p:cNvPr id="85" name="Google Shape;85;p20"/>
          <p:cNvSpPr/>
          <p:nvPr/>
        </p:nvSpPr>
        <p:spPr>
          <a:xfrm>
            <a:off x="0" y="3866700"/>
            <a:ext cx="9144000" cy="127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20"/>
          <p:cNvPicPr preferRelativeResize="0"/>
          <p:nvPr/>
        </p:nvPicPr>
        <p:blipFill rotWithShape="1">
          <a:blip r:embed="rId3">
            <a:alphaModFix/>
          </a:blip>
          <a:srcRect b="0" l="0" r="0" t="0"/>
          <a:stretch/>
        </p:blipFill>
        <p:spPr>
          <a:xfrm>
            <a:off x="307551" y="4360475"/>
            <a:ext cx="1003487" cy="300420"/>
          </a:xfrm>
          <a:prstGeom prst="rect">
            <a:avLst/>
          </a:prstGeom>
          <a:noFill/>
          <a:ln>
            <a:noFill/>
          </a:ln>
        </p:spPr>
      </p:pic>
      <p:pic>
        <p:nvPicPr>
          <p:cNvPr id="87" name="Google Shape;87;p20"/>
          <p:cNvPicPr preferRelativeResize="0"/>
          <p:nvPr/>
        </p:nvPicPr>
        <p:blipFill>
          <a:blip r:embed="rId4">
            <a:alphaModFix/>
          </a:blip>
          <a:stretch>
            <a:fillRect/>
          </a:stretch>
        </p:blipFill>
        <p:spPr>
          <a:xfrm>
            <a:off x="1712147" y="4275863"/>
            <a:ext cx="446934" cy="458476"/>
          </a:xfrm>
          <a:prstGeom prst="rect">
            <a:avLst/>
          </a:prstGeom>
          <a:noFill/>
          <a:ln>
            <a:noFill/>
          </a:ln>
        </p:spPr>
      </p:pic>
      <p:pic>
        <p:nvPicPr>
          <p:cNvPr id="88" name="Google Shape;88;p20"/>
          <p:cNvPicPr preferRelativeResize="0"/>
          <p:nvPr/>
        </p:nvPicPr>
        <p:blipFill>
          <a:blip r:embed="rId5">
            <a:alphaModFix/>
          </a:blip>
          <a:stretch>
            <a:fillRect/>
          </a:stretch>
        </p:blipFill>
        <p:spPr>
          <a:xfrm>
            <a:off x="3964785" y="4300283"/>
            <a:ext cx="922870" cy="420799"/>
          </a:xfrm>
          <a:prstGeom prst="rect">
            <a:avLst/>
          </a:prstGeom>
          <a:noFill/>
          <a:ln>
            <a:noFill/>
          </a:ln>
        </p:spPr>
      </p:pic>
      <p:pic>
        <p:nvPicPr>
          <p:cNvPr id="89" name="Google Shape;89;p20"/>
          <p:cNvPicPr preferRelativeResize="0"/>
          <p:nvPr/>
        </p:nvPicPr>
        <p:blipFill>
          <a:blip r:embed="rId6">
            <a:alphaModFix/>
          </a:blip>
          <a:stretch>
            <a:fillRect/>
          </a:stretch>
        </p:blipFill>
        <p:spPr>
          <a:xfrm>
            <a:off x="5288765" y="4252134"/>
            <a:ext cx="1178659" cy="517115"/>
          </a:xfrm>
          <a:prstGeom prst="rect">
            <a:avLst/>
          </a:prstGeom>
          <a:noFill/>
          <a:ln>
            <a:noFill/>
          </a:ln>
        </p:spPr>
      </p:pic>
      <p:pic>
        <p:nvPicPr>
          <p:cNvPr id="90" name="Google Shape;90;p20"/>
          <p:cNvPicPr preferRelativeResize="0"/>
          <p:nvPr/>
        </p:nvPicPr>
        <p:blipFill>
          <a:blip r:embed="rId7">
            <a:alphaModFix/>
          </a:blip>
          <a:stretch>
            <a:fillRect/>
          </a:stretch>
        </p:blipFill>
        <p:spPr>
          <a:xfrm>
            <a:off x="7959922" y="4360475"/>
            <a:ext cx="794996" cy="300427"/>
          </a:xfrm>
          <a:prstGeom prst="rect">
            <a:avLst/>
          </a:prstGeom>
          <a:noFill/>
          <a:ln>
            <a:noFill/>
          </a:ln>
        </p:spPr>
      </p:pic>
      <p:pic>
        <p:nvPicPr>
          <p:cNvPr id="91" name="Google Shape;91;p20"/>
          <p:cNvPicPr preferRelativeResize="0"/>
          <p:nvPr/>
        </p:nvPicPr>
        <p:blipFill rotWithShape="1">
          <a:blip r:embed="rId8">
            <a:alphaModFix/>
          </a:blip>
          <a:srcRect b="19910" l="12218" r="10400" t="19087"/>
          <a:stretch/>
        </p:blipFill>
        <p:spPr>
          <a:xfrm>
            <a:off x="2560191" y="4294695"/>
            <a:ext cx="1003485" cy="420800"/>
          </a:xfrm>
          <a:prstGeom prst="rect">
            <a:avLst/>
          </a:prstGeom>
          <a:noFill/>
          <a:ln>
            <a:noFill/>
          </a:ln>
        </p:spPr>
      </p:pic>
      <p:grpSp>
        <p:nvGrpSpPr>
          <p:cNvPr id="92" name="Google Shape;92;p20"/>
          <p:cNvGrpSpPr/>
          <p:nvPr/>
        </p:nvGrpSpPr>
        <p:grpSpPr>
          <a:xfrm>
            <a:off x="6868534" y="4133909"/>
            <a:ext cx="690279" cy="753567"/>
            <a:chOff x="7261395" y="3400475"/>
            <a:chExt cx="948707" cy="973350"/>
          </a:xfrm>
        </p:grpSpPr>
        <p:pic>
          <p:nvPicPr>
            <p:cNvPr id="93" name="Google Shape;93;p20"/>
            <p:cNvPicPr preferRelativeResize="0"/>
            <p:nvPr/>
          </p:nvPicPr>
          <p:blipFill rotWithShape="1">
            <a:blip r:embed="rId9">
              <a:alphaModFix/>
            </a:blip>
            <a:srcRect b="0" l="0" r="67142" t="0"/>
            <a:stretch/>
          </p:blipFill>
          <p:spPr>
            <a:xfrm>
              <a:off x="7261395" y="3400475"/>
              <a:ext cx="614250" cy="792600"/>
            </a:xfrm>
            <a:prstGeom prst="rect">
              <a:avLst/>
            </a:prstGeom>
            <a:noFill/>
            <a:ln>
              <a:noFill/>
            </a:ln>
          </p:spPr>
        </p:pic>
        <p:sp>
          <p:nvSpPr>
            <p:cNvPr id="94" name="Google Shape;94;p20"/>
            <p:cNvSpPr/>
            <p:nvPr/>
          </p:nvSpPr>
          <p:spPr>
            <a:xfrm rot="814780">
              <a:off x="7736569" y="3454918"/>
              <a:ext cx="374366" cy="887414"/>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0" name="Shape 220"/>
        <p:cNvGrpSpPr/>
        <p:nvPr/>
      </p:nvGrpSpPr>
      <p:grpSpPr>
        <a:xfrm>
          <a:off x="0" y="0"/>
          <a:ext cx="0" cy="0"/>
          <a:chOff x="0" y="0"/>
          <a:chExt cx="0" cy="0"/>
        </a:xfrm>
      </p:grpSpPr>
      <p:sp>
        <p:nvSpPr>
          <p:cNvPr id="221" name="Google Shape;221;p29"/>
          <p:cNvSpPr txBox="1"/>
          <p:nvPr>
            <p:ph idx="4294967295" type="title"/>
          </p:nvPr>
        </p:nvSpPr>
        <p:spPr>
          <a:xfrm>
            <a:off x="228900" y="1285800"/>
            <a:ext cx="8686200" cy="2571900"/>
          </a:xfrm>
          <a:prstGeom prst="rect">
            <a:avLst/>
          </a:prstGeom>
          <a:noFill/>
          <a:ln>
            <a:noFill/>
          </a:ln>
        </p:spPr>
        <p:txBody>
          <a:bodyPr anchorCtr="0" anchor="ctr" bIns="91425" lIns="91425" spcFirstLastPara="1" rIns="91425" wrap="square" tIns="91425">
            <a:noAutofit/>
          </a:bodyPr>
          <a:lstStyle/>
          <a:p>
            <a:pPr indent="0" lvl="0" marL="0" rtl="0" algn="ctr">
              <a:lnSpc>
                <a:spcPct val="102702"/>
              </a:lnSpc>
              <a:spcBef>
                <a:spcPts val="0"/>
              </a:spcBef>
              <a:spcAft>
                <a:spcPts val="0"/>
              </a:spcAft>
              <a:buSzPts val="3700"/>
              <a:buNone/>
            </a:pPr>
            <a:r>
              <a:rPr b="1" lang="nl">
                <a:highlight>
                  <a:schemeClr val="accent1"/>
                </a:highlight>
              </a:rPr>
              <a:t>Recap business workshop</a:t>
            </a:r>
            <a:endParaRPr b="1">
              <a:highlight>
                <a:schemeClr val="accent1"/>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idx="1" type="body"/>
          </p:nvPr>
        </p:nvSpPr>
        <p:spPr>
          <a:xfrm>
            <a:off x="609875" y="11836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900"/>
              <a:t>Creating a Belgian standard compliant to Europe: </a:t>
            </a:r>
            <a:r>
              <a:rPr b="1" lang="nl" sz="1900"/>
              <a:t>NeTEx Belgium</a:t>
            </a:r>
            <a:endParaRPr b="1" sz="1900"/>
          </a:p>
          <a:p>
            <a:pPr indent="0" lvl="0" marL="0" rtl="0" algn="l">
              <a:spcBef>
                <a:spcPts val="1600"/>
              </a:spcBef>
              <a:spcAft>
                <a:spcPts val="0"/>
              </a:spcAft>
              <a:buNone/>
            </a:pPr>
            <a:r>
              <a:rPr lang="nl" sz="1900"/>
              <a:t>Creating a Flemish standard: </a:t>
            </a:r>
            <a:r>
              <a:rPr b="1" lang="nl" sz="1900"/>
              <a:t>OSLO Dienstregeling en Planning</a:t>
            </a:r>
            <a:endParaRPr b="1" sz="1900"/>
          </a:p>
          <a:p>
            <a:pPr indent="0" lvl="0" marL="0" rtl="0" algn="l">
              <a:spcBef>
                <a:spcPts val="1600"/>
              </a:spcBef>
              <a:spcAft>
                <a:spcPts val="1600"/>
              </a:spcAft>
              <a:buNone/>
            </a:pPr>
            <a:r>
              <a:t/>
            </a:r>
            <a:endParaRPr/>
          </a:p>
        </p:txBody>
      </p:sp>
      <p:sp>
        <p:nvSpPr>
          <p:cNvPr id="227" name="Google Shape;227;p30"/>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We are ...</a:t>
            </a:r>
            <a:endParaRPr b="1" i="0" sz="2400" u="none" cap="none" strike="noStrike">
              <a:solidFill>
                <a:srgbClr val="000000"/>
              </a:solidFill>
              <a:latin typeface="Proxima Nova"/>
              <a:ea typeface="Proxima Nova"/>
              <a:cs typeface="Proxima Nova"/>
              <a:sym typeface="Proxima Nova"/>
            </a:endParaRPr>
          </a:p>
        </p:txBody>
      </p:sp>
      <p:cxnSp>
        <p:nvCxnSpPr>
          <p:cNvPr id="228" name="Google Shape;228;p30"/>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229" name="Google Shape;229;p30"/>
          <p:cNvSpPr/>
          <p:nvPr/>
        </p:nvSpPr>
        <p:spPr>
          <a:xfrm rot="5400000">
            <a:off x="-24420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1"/>
          <p:cNvSpPr txBox="1"/>
          <p:nvPr>
            <p:ph idx="1" type="body"/>
          </p:nvPr>
        </p:nvSpPr>
        <p:spPr>
          <a:xfrm>
            <a:off x="609875" y="11213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900"/>
              <a:t>Provide EU standardized timetable information to travellers</a:t>
            </a:r>
            <a:endParaRPr sz="1900"/>
          </a:p>
          <a:p>
            <a:pPr indent="0" lvl="0" marL="0" rtl="0" algn="l">
              <a:spcBef>
                <a:spcPts val="1600"/>
              </a:spcBef>
              <a:spcAft>
                <a:spcPts val="0"/>
              </a:spcAft>
              <a:buNone/>
            </a:pPr>
            <a:r>
              <a:rPr lang="nl" sz="1900"/>
              <a:t>Provide an updated planning interchange format between PTOs</a:t>
            </a:r>
            <a:endParaRPr sz="1900"/>
          </a:p>
          <a:p>
            <a:pPr indent="0" lvl="0" marL="0" rtl="0" algn="l">
              <a:spcBef>
                <a:spcPts val="1600"/>
              </a:spcBef>
              <a:spcAft>
                <a:spcPts val="0"/>
              </a:spcAft>
              <a:buNone/>
            </a:pPr>
            <a:r>
              <a:rPr lang="nl" sz="1900"/>
              <a:t>Provide information about multimodal stops in a standardized manner</a:t>
            </a:r>
            <a:br>
              <a:rPr lang="nl" sz="1900"/>
            </a:br>
            <a:endParaRPr sz="1900"/>
          </a:p>
          <a:p>
            <a:pPr indent="0" lvl="0" marL="0" rtl="0" algn="l">
              <a:spcBef>
                <a:spcPts val="1600"/>
              </a:spcBef>
              <a:spcAft>
                <a:spcPts val="0"/>
              </a:spcAft>
              <a:buNone/>
            </a:pPr>
            <a:r>
              <a:rPr lang="nl" sz="1900"/>
              <a:t>Connect to the (upcoming) Mobipunt/Hoppin point standard</a:t>
            </a:r>
            <a:endParaRPr sz="1900"/>
          </a:p>
          <a:p>
            <a:pPr indent="0" lvl="0" marL="0" rtl="0" algn="l">
              <a:spcBef>
                <a:spcPts val="1600"/>
              </a:spcBef>
              <a:spcAft>
                <a:spcPts val="0"/>
              </a:spcAft>
              <a:buNone/>
            </a:pPr>
            <a:r>
              <a:rPr lang="nl" sz="1900"/>
              <a:t>Take advantage of the diversions information in the Roads standard</a:t>
            </a:r>
            <a:br>
              <a:rPr lang="nl" sz="1900"/>
            </a:br>
            <a:endParaRPr b="1"/>
          </a:p>
          <a:p>
            <a:pPr indent="0" lvl="0" marL="0" rtl="0" algn="l">
              <a:spcBef>
                <a:spcPts val="1600"/>
              </a:spcBef>
              <a:spcAft>
                <a:spcPts val="1600"/>
              </a:spcAft>
              <a:buNone/>
            </a:pPr>
            <a:r>
              <a:t/>
            </a:r>
            <a:endParaRPr/>
          </a:p>
        </p:txBody>
      </p:sp>
      <p:sp>
        <p:nvSpPr>
          <p:cNvPr id="235" name="Google Shape;235;p31"/>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In order to ...</a:t>
            </a:r>
            <a:endParaRPr b="1" i="0" sz="2400" u="none" cap="none" strike="noStrike">
              <a:solidFill>
                <a:srgbClr val="000000"/>
              </a:solidFill>
              <a:latin typeface="Proxima Nova"/>
              <a:ea typeface="Proxima Nova"/>
              <a:cs typeface="Proxima Nova"/>
              <a:sym typeface="Proxima Nova"/>
            </a:endParaRPr>
          </a:p>
        </p:txBody>
      </p:sp>
      <p:cxnSp>
        <p:nvCxnSpPr>
          <p:cNvPr id="236" name="Google Shape;236;p31"/>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237" name="Google Shape;237;p31"/>
          <p:cNvSpPr/>
          <p:nvPr/>
        </p:nvSpPr>
        <p:spPr>
          <a:xfrm rot="5400000">
            <a:off x="-24420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idx="1" type="body"/>
          </p:nvPr>
        </p:nvSpPr>
        <p:spPr>
          <a:xfrm>
            <a:off x="609875" y="11213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AutoNum type="arabicPeriod"/>
            </a:pPr>
            <a:r>
              <a:rPr lang="nl" sz="1900"/>
              <a:t>Definition of schedule</a:t>
            </a:r>
            <a:endParaRPr sz="1900"/>
          </a:p>
          <a:p>
            <a:pPr indent="-317500" lvl="1" marL="914400" rtl="0" algn="l">
              <a:spcBef>
                <a:spcPts val="0"/>
              </a:spcBef>
              <a:spcAft>
                <a:spcPts val="0"/>
              </a:spcAft>
              <a:buSzPts val="1400"/>
              <a:buChar char="➢"/>
            </a:pPr>
            <a:r>
              <a:rPr lang="nl"/>
              <a:t>Timetables </a:t>
            </a:r>
            <a:endParaRPr/>
          </a:p>
          <a:p>
            <a:pPr indent="-317500" lvl="1" marL="914400" rtl="0" algn="l">
              <a:spcBef>
                <a:spcPts val="0"/>
              </a:spcBef>
              <a:spcAft>
                <a:spcPts val="0"/>
              </a:spcAft>
              <a:buSzPts val="1400"/>
              <a:buChar char="➢"/>
            </a:pPr>
            <a:r>
              <a:rPr lang="nl"/>
              <a:t>Schedule</a:t>
            </a:r>
            <a:endParaRPr/>
          </a:p>
          <a:p>
            <a:pPr indent="-349250" lvl="0" marL="457200" rtl="0" algn="l">
              <a:spcBef>
                <a:spcPts val="0"/>
              </a:spcBef>
              <a:spcAft>
                <a:spcPts val="0"/>
              </a:spcAft>
              <a:buSzPts val="1900"/>
              <a:buAutoNum type="arabicPeriod"/>
            </a:pPr>
            <a:r>
              <a:rPr lang="nl" sz="1900"/>
              <a:t>Arrangements BLTAC</a:t>
            </a:r>
            <a:endParaRPr sz="1900"/>
          </a:p>
          <a:p>
            <a:pPr indent="-317500" lvl="1" marL="914400" rtl="0" algn="l">
              <a:spcBef>
                <a:spcPts val="0"/>
              </a:spcBef>
              <a:spcAft>
                <a:spcPts val="0"/>
              </a:spcAft>
              <a:buSzPts val="1400"/>
              <a:buChar char="➢"/>
            </a:pPr>
            <a:r>
              <a:rPr lang="nl"/>
              <a:t>Use them as a starting point for this discussion </a:t>
            </a:r>
            <a:endParaRPr/>
          </a:p>
          <a:p>
            <a:pPr indent="-317500" lvl="1" marL="914400" rtl="0" algn="l">
              <a:spcBef>
                <a:spcPts val="0"/>
              </a:spcBef>
              <a:spcAft>
                <a:spcPts val="0"/>
              </a:spcAft>
              <a:buSzPts val="1400"/>
              <a:buChar char="➢"/>
            </a:pPr>
            <a:r>
              <a:rPr lang="nl"/>
              <a:t>But also as a foundation for new arrangements</a:t>
            </a:r>
            <a:endParaRPr sz="1900"/>
          </a:p>
          <a:p>
            <a:pPr indent="-349250" lvl="0" marL="457200" rtl="0" algn="l">
              <a:spcBef>
                <a:spcPts val="0"/>
              </a:spcBef>
              <a:spcAft>
                <a:spcPts val="0"/>
              </a:spcAft>
              <a:buSzPts val="1900"/>
              <a:buAutoNum type="arabicPeriod"/>
            </a:pPr>
            <a:r>
              <a:rPr lang="nl" sz="1900"/>
              <a:t>Scope</a:t>
            </a:r>
            <a:endParaRPr sz="1900"/>
          </a:p>
          <a:p>
            <a:pPr indent="-317500" lvl="1" marL="914400" rtl="0" algn="l">
              <a:spcBef>
                <a:spcPts val="0"/>
              </a:spcBef>
              <a:spcAft>
                <a:spcPts val="0"/>
              </a:spcAft>
              <a:buSzPts val="1400"/>
              <a:buChar char="➢"/>
            </a:pPr>
            <a:r>
              <a:rPr lang="nl"/>
              <a:t>Within scope:</a:t>
            </a:r>
            <a:r>
              <a:rPr lang="nl" sz="1900"/>
              <a:t> </a:t>
            </a:r>
            <a:r>
              <a:rPr lang="nl"/>
              <a:t>Planned data</a:t>
            </a:r>
            <a:endParaRPr/>
          </a:p>
          <a:p>
            <a:pPr indent="-317500" lvl="1" marL="914400" rtl="0" algn="l">
              <a:spcBef>
                <a:spcPts val="0"/>
              </a:spcBef>
              <a:spcAft>
                <a:spcPts val="0"/>
              </a:spcAft>
              <a:buSzPts val="1400"/>
              <a:buChar char="➢"/>
            </a:pPr>
            <a:r>
              <a:rPr lang="nl"/>
              <a:t>Out of scope: Delays, disturbances and fares</a:t>
            </a:r>
            <a:endParaRPr sz="1900"/>
          </a:p>
        </p:txBody>
      </p:sp>
      <p:sp>
        <p:nvSpPr>
          <p:cNvPr id="243" name="Google Shape;243;p32"/>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Key points Business Workgroup</a:t>
            </a:r>
            <a:endParaRPr b="1" i="0" sz="2400" u="none" cap="none" strike="noStrike">
              <a:solidFill>
                <a:srgbClr val="000000"/>
              </a:solidFill>
              <a:latin typeface="Proxima Nova"/>
              <a:ea typeface="Proxima Nova"/>
              <a:cs typeface="Proxima Nova"/>
              <a:sym typeface="Proxima Nova"/>
            </a:endParaRPr>
          </a:p>
        </p:txBody>
      </p:sp>
      <p:cxnSp>
        <p:nvCxnSpPr>
          <p:cNvPr id="244" name="Google Shape;244;p32"/>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245" name="Google Shape;245;p32"/>
          <p:cNvSpPr/>
          <p:nvPr/>
        </p:nvSpPr>
        <p:spPr>
          <a:xfrm rot="5400000">
            <a:off x="-24420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3"/>
          <p:cNvSpPr txBox="1"/>
          <p:nvPr>
            <p:ph idx="1" type="body"/>
          </p:nvPr>
        </p:nvSpPr>
        <p:spPr>
          <a:xfrm>
            <a:off x="609875" y="11213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nl" sz="1900"/>
              <a:t>PoV of the traveller (timetables)</a:t>
            </a:r>
            <a:br>
              <a:rPr lang="nl" sz="1900"/>
            </a:br>
            <a:endParaRPr sz="1900"/>
          </a:p>
          <a:p>
            <a:pPr indent="-349250" lvl="0" marL="457200" rtl="0" algn="l">
              <a:spcBef>
                <a:spcPts val="0"/>
              </a:spcBef>
              <a:spcAft>
                <a:spcPts val="0"/>
              </a:spcAft>
              <a:buSzPts val="1900"/>
              <a:buChar char="●"/>
            </a:pPr>
            <a:r>
              <a:rPr lang="nl" sz="1900"/>
              <a:t>PoV of the PTO (planning)</a:t>
            </a:r>
            <a:br>
              <a:rPr lang="nl" sz="1900"/>
            </a:br>
            <a:endParaRPr sz="1900"/>
          </a:p>
          <a:p>
            <a:pPr indent="-349250" lvl="0" marL="457200" rtl="0" algn="l">
              <a:spcBef>
                <a:spcPts val="0"/>
              </a:spcBef>
              <a:spcAft>
                <a:spcPts val="0"/>
              </a:spcAft>
              <a:buSzPts val="1900"/>
              <a:buChar char="●"/>
            </a:pPr>
            <a:r>
              <a:rPr lang="nl" sz="1900"/>
              <a:t>PoV of the route planner (towards execution)</a:t>
            </a:r>
            <a:br>
              <a:rPr lang="nl" sz="1900"/>
            </a:br>
            <a:endParaRPr sz="1900"/>
          </a:p>
          <a:p>
            <a:pPr indent="-349250" lvl="0" marL="457200" rtl="0" algn="l">
              <a:spcBef>
                <a:spcPts val="0"/>
              </a:spcBef>
              <a:spcAft>
                <a:spcPts val="0"/>
              </a:spcAft>
              <a:buSzPts val="1900"/>
              <a:buChar char="●"/>
            </a:pPr>
            <a:r>
              <a:rPr lang="nl" sz="1900"/>
              <a:t>Stop place registry </a:t>
            </a:r>
            <a:r>
              <a:rPr i="1" lang="nl" sz="1900"/>
              <a:t>(Haltebestand)</a:t>
            </a:r>
            <a:endParaRPr i="1" sz="1900"/>
          </a:p>
          <a:p>
            <a:pPr indent="0" lvl="0" marL="0" rtl="0" algn="l">
              <a:spcBef>
                <a:spcPts val="1600"/>
              </a:spcBef>
              <a:spcAft>
                <a:spcPts val="0"/>
              </a:spcAft>
              <a:buNone/>
            </a:pPr>
            <a:r>
              <a:t/>
            </a:r>
            <a:endParaRPr sz="800">
              <a:solidFill>
                <a:schemeClr val="dk1"/>
              </a:solidFill>
            </a:endParaRPr>
          </a:p>
          <a:p>
            <a:pPr indent="0" lvl="0" marL="0" rtl="0" algn="l">
              <a:spcBef>
                <a:spcPts val="1600"/>
              </a:spcBef>
              <a:spcAft>
                <a:spcPts val="0"/>
              </a:spcAft>
              <a:buNone/>
            </a:pPr>
            <a:r>
              <a:t/>
            </a:r>
            <a:endParaRPr sz="800">
              <a:solidFill>
                <a:schemeClr val="dk1"/>
              </a:solidFill>
            </a:endParaRPr>
          </a:p>
          <a:p>
            <a:pPr indent="0" lvl="0" marL="0" rtl="0" algn="l">
              <a:spcBef>
                <a:spcPts val="1600"/>
              </a:spcBef>
              <a:spcAft>
                <a:spcPts val="1600"/>
              </a:spcAft>
              <a:buNone/>
            </a:pPr>
            <a:r>
              <a:t/>
            </a:r>
            <a:endParaRPr/>
          </a:p>
        </p:txBody>
      </p:sp>
      <p:sp>
        <p:nvSpPr>
          <p:cNvPr id="251" name="Google Shape;251;p33"/>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Use cases and application profiles</a:t>
            </a:r>
            <a:endParaRPr b="1" i="0" sz="2400" u="none" cap="none" strike="noStrike">
              <a:solidFill>
                <a:srgbClr val="000000"/>
              </a:solidFill>
              <a:latin typeface="Proxima Nova"/>
              <a:ea typeface="Proxima Nova"/>
              <a:cs typeface="Proxima Nova"/>
              <a:sym typeface="Proxima Nova"/>
            </a:endParaRPr>
          </a:p>
        </p:txBody>
      </p:sp>
      <p:cxnSp>
        <p:nvCxnSpPr>
          <p:cNvPr id="252" name="Google Shape;252;p33"/>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253" name="Google Shape;253;p33"/>
          <p:cNvSpPr/>
          <p:nvPr/>
        </p:nvSpPr>
        <p:spPr>
          <a:xfrm rot="5400000">
            <a:off x="-24420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7" name="Shape 257"/>
        <p:cNvGrpSpPr/>
        <p:nvPr/>
      </p:nvGrpSpPr>
      <p:grpSpPr>
        <a:xfrm>
          <a:off x="0" y="0"/>
          <a:ext cx="0" cy="0"/>
          <a:chOff x="0" y="0"/>
          <a:chExt cx="0" cy="0"/>
        </a:xfrm>
      </p:grpSpPr>
      <p:sp>
        <p:nvSpPr>
          <p:cNvPr id="258" name="Google Shape;258;p34"/>
          <p:cNvSpPr txBox="1"/>
          <p:nvPr>
            <p:ph idx="4294967295" type="title"/>
          </p:nvPr>
        </p:nvSpPr>
        <p:spPr>
          <a:xfrm>
            <a:off x="228900" y="1285800"/>
            <a:ext cx="8686200" cy="2571900"/>
          </a:xfrm>
          <a:prstGeom prst="rect">
            <a:avLst/>
          </a:prstGeom>
          <a:noFill/>
          <a:ln>
            <a:noFill/>
          </a:ln>
        </p:spPr>
        <p:txBody>
          <a:bodyPr anchorCtr="0" anchor="ctr" bIns="91425" lIns="91425" spcFirstLastPara="1" rIns="91425" wrap="square" tIns="91425">
            <a:noAutofit/>
          </a:bodyPr>
          <a:lstStyle/>
          <a:p>
            <a:pPr indent="0" lvl="0" marL="0" rtl="0" algn="ctr">
              <a:lnSpc>
                <a:spcPct val="102702"/>
              </a:lnSpc>
              <a:spcBef>
                <a:spcPts val="0"/>
              </a:spcBef>
              <a:spcAft>
                <a:spcPts val="0"/>
              </a:spcAft>
              <a:buSzPts val="3700"/>
              <a:buNone/>
            </a:pPr>
            <a:r>
              <a:rPr b="1" lang="nl">
                <a:highlight>
                  <a:schemeClr val="accent1"/>
                </a:highlight>
              </a:rPr>
              <a:t>Discussion core model</a:t>
            </a:r>
            <a:endParaRPr b="1">
              <a:highlight>
                <a:schemeClr val="accent1"/>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p:nvPr/>
        </p:nvSpPr>
        <p:spPr>
          <a:xfrm rot="5400000">
            <a:off x="-24420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pic>
        <p:nvPicPr>
          <p:cNvPr id="264" name="Google Shape;264;p35"/>
          <p:cNvPicPr preferRelativeResize="0"/>
          <p:nvPr/>
        </p:nvPicPr>
        <p:blipFill rotWithShape="1">
          <a:blip r:embed="rId3">
            <a:alphaModFix/>
          </a:blip>
          <a:srcRect b="774" l="499" r="13308" t="2457"/>
          <a:stretch/>
        </p:blipFill>
        <p:spPr>
          <a:xfrm>
            <a:off x="321475" y="813950"/>
            <a:ext cx="8822528" cy="4268000"/>
          </a:xfrm>
          <a:prstGeom prst="rect">
            <a:avLst/>
          </a:prstGeom>
          <a:noFill/>
          <a:ln>
            <a:noFill/>
          </a:ln>
        </p:spPr>
      </p:pic>
      <p:pic>
        <p:nvPicPr>
          <p:cNvPr id="265" name="Google Shape;265;p35"/>
          <p:cNvPicPr preferRelativeResize="0"/>
          <p:nvPr/>
        </p:nvPicPr>
        <p:blipFill rotWithShape="1">
          <a:blip r:embed="rId3">
            <a:alphaModFix/>
          </a:blip>
          <a:srcRect b="35681" l="87202" r="458" t="29766"/>
          <a:stretch/>
        </p:blipFill>
        <p:spPr>
          <a:xfrm>
            <a:off x="7302975" y="664100"/>
            <a:ext cx="1262953" cy="1523999"/>
          </a:xfrm>
          <a:prstGeom prst="rect">
            <a:avLst/>
          </a:prstGeom>
          <a:noFill/>
          <a:ln>
            <a:noFill/>
          </a:ln>
        </p:spPr>
      </p:pic>
      <p:sp>
        <p:nvSpPr>
          <p:cNvPr id="266" name="Google Shape;266;p35"/>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Core model </a:t>
            </a:r>
            <a:endParaRPr b="1" i="0" sz="2400" u="none" cap="none" strike="noStrike">
              <a:solidFill>
                <a:srgbClr val="000000"/>
              </a:solidFill>
              <a:latin typeface="Proxima Nova"/>
              <a:ea typeface="Proxima Nova"/>
              <a:cs typeface="Proxima Nova"/>
              <a:sym typeface="Proxima Nova"/>
            </a:endParaRPr>
          </a:p>
        </p:txBody>
      </p:sp>
      <p:cxnSp>
        <p:nvCxnSpPr>
          <p:cNvPr id="267" name="Google Shape;267;p35"/>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6"/>
          <p:cNvSpPr/>
          <p:nvPr/>
        </p:nvSpPr>
        <p:spPr>
          <a:xfrm rot="5400000">
            <a:off x="-24403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pic>
        <p:nvPicPr>
          <p:cNvPr id="273" name="Google Shape;273;p36"/>
          <p:cNvPicPr preferRelativeResize="0"/>
          <p:nvPr/>
        </p:nvPicPr>
        <p:blipFill rotWithShape="1">
          <a:blip r:embed="rId3">
            <a:alphaModFix/>
          </a:blip>
          <a:srcRect b="774" l="499" r="13308" t="2457"/>
          <a:stretch/>
        </p:blipFill>
        <p:spPr>
          <a:xfrm>
            <a:off x="321475" y="813600"/>
            <a:ext cx="8822528" cy="4268000"/>
          </a:xfrm>
          <a:prstGeom prst="rect">
            <a:avLst/>
          </a:prstGeom>
          <a:noFill/>
          <a:ln>
            <a:noFill/>
          </a:ln>
        </p:spPr>
      </p:pic>
      <p:pic>
        <p:nvPicPr>
          <p:cNvPr id="274" name="Google Shape;274;p36"/>
          <p:cNvPicPr preferRelativeResize="0"/>
          <p:nvPr/>
        </p:nvPicPr>
        <p:blipFill rotWithShape="1">
          <a:blip r:embed="rId3">
            <a:alphaModFix/>
          </a:blip>
          <a:srcRect b="35681" l="87202" r="458" t="29766"/>
          <a:stretch/>
        </p:blipFill>
        <p:spPr>
          <a:xfrm>
            <a:off x="7302975" y="662400"/>
            <a:ext cx="1262953" cy="1523999"/>
          </a:xfrm>
          <a:prstGeom prst="rect">
            <a:avLst/>
          </a:prstGeom>
          <a:noFill/>
          <a:ln>
            <a:noFill/>
          </a:ln>
        </p:spPr>
      </p:pic>
      <p:sp>
        <p:nvSpPr>
          <p:cNvPr id="275" name="Google Shape;275;p36"/>
          <p:cNvSpPr/>
          <p:nvPr/>
        </p:nvSpPr>
        <p:spPr>
          <a:xfrm>
            <a:off x="348825" y="813550"/>
            <a:ext cx="4108800" cy="42681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6"/>
          <p:cNvSpPr txBox="1"/>
          <p:nvPr/>
        </p:nvSpPr>
        <p:spPr>
          <a:xfrm>
            <a:off x="1199325" y="4681400"/>
            <a:ext cx="240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latin typeface="Open Sans"/>
                <a:ea typeface="Open Sans"/>
                <a:cs typeface="Open Sans"/>
                <a:sym typeface="Open Sans"/>
              </a:rPr>
              <a:t>Network description</a:t>
            </a:r>
            <a:endParaRPr>
              <a:latin typeface="Open Sans"/>
              <a:ea typeface="Open Sans"/>
              <a:cs typeface="Open Sans"/>
              <a:sym typeface="Open Sans"/>
            </a:endParaRPr>
          </a:p>
        </p:txBody>
      </p:sp>
      <p:sp>
        <p:nvSpPr>
          <p:cNvPr id="277" name="Google Shape;277;p36"/>
          <p:cNvSpPr/>
          <p:nvPr/>
        </p:nvSpPr>
        <p:spPr>
          <a:xfrm>
            <a:off x="4534750" y="820600"/>
            <a:ext cx="2768100" cy="42681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6"/>
          <p:cNvSpPr/>
          <p:nvPr/>
        </p:nvSpPr>
        <p:spPr>
          <a:xfrm flipH="1">
            <a:off x="7379975" y="2127000"/>
            <a:ext cx="1593900" cy="29616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6"/>
          <p:cNvSpPr/>
          <p:nvPr/>
        </p:nvSpPr>
        <p:spPr>
          <a:xfrm flipH="1">
            <a:off x="7379975" y="820600"/>
            <a:ext cx="1593900" cy="12312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6"/>
          <p:cNvSpPr txBox="1"/>
          <p:nvPr/>
        </p:nvSpPr>
        <p:spPr>
          <a:xfrm>
            <a:off x="4676400" y="205000"/>
            <a:ext cx="2407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latin typeface="Open Sans"/>
                <a:ea typeface="Open Sans"/>
                <a:cs typeface="Open Sans"/>
                <a:sym typeface="Open Sans"/>
              </a:rPr>
              <a:t>Service description (time tables)</a:t>
            </a:r>
            <a:endParaRPr>
              <a:latin typeface="Open Sans"/>
              <a:ea typeface="Open Sans"/>
              <a:cs typeface="Open Sans"/>
              <a:sym typeface="Open Sans"/>
            </a:endParaRPr>
          </a:p>
        </p:txBody>
      </p:sp>
      <p:sp>
        <p:nvSpPr>
          <p:cNvPr id="281" name="Google Shape;281;p36"/>
          <p:cNvSpPr txBox="1"/>
          <p:nvPr/>
        </p:nvSpPr>
        <p:spPr>
          <a:xfrm>
            <a:off x="7379975" y="420400"/>
            <a:ext cx="159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latin typeface="Open Sans"/>
                <a:ea typeface="Open Sans"/>
                <a:cs typeface="Open Sans"/>
                <a:sym typeface="Open Sans"/>
              </a:rPr>
              <a:t>Routeplanning</a:t>
            </a:r>
            <a:endParaRPr>
              <a:latin typeface="Open Sans"/>
              <a:ea typeface="Open Sans"/>
              <a:cs typeface="Open Sans"/>
              <a:sym typeface="Open Sans"/>
            </a:endParaRPr>
          </a:p>
        </p:txBody>
      </p:sp>
      <p:sp>
        <p:nvSpPr>
          <p:cNvPr id="282" name="Google Shape;282;p36"/>
          <p:cNvSpPr txBox="1"/>
          <p:nvPr/>
        </p:nvSpPr>
        <p:spPr>
          <a:xfrm>
            <a:off x="7380125" y="4317450"/>
            <a:ext cx="1593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latin typeface="Open Sans"/>
                <a:ea typeface="Open Sans"/>
                <a:cs typeface="Open Sans"/>
                <a:sym typeface="Open Sans"/>
              </a:rPr>
              <a:t>Service description </a:t>
            </a:r>
            <a:br>
              <a:rPr lang="nl">
                <a:latin typeface="Open Sans"/>
                <a:ea typeface="Open Sans"/>
                <a:cs typeface="Open Sans"/>
                <a:sym typeface="Open Sans"/>
              </a:rPr>
            </a:br>
            <a:r>
              <a:rPr lang="nl">
                <a:latin typeface="Open Sans"/>
                <a:ea typeface="Open Sans"/>
                <a:cs typeface="Open Sans"/>
                <a:sym typeface="Open Sans"/>
              </a:rPr>
              <a:t>(Stop places)</a:t>
            </a:r>
            <a:endParaRPr>
              <a:latin typeface="Open Sans"/>
              <a:ea typeface="Open Sans"/>
              <a:cs typeface="Open Sans"/>
              <a:sym typeface="Open Sans"/>
            </a:endParaRPr>
          </a:p>
        </p:txBody>
      </p:sp>
      <p:sp>
        <p:nvSpPr>
          <p:cNvPr id="283" name="Google Shape;283;p36"/>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Core model </a:t>
            </a:r>
            <a:endParaRPr b="1" i="0" sz="2400" u="none" cap="none" strike="noStrike">
              <a:solidFill>
                <a:srgbClr val="000000"/>
              </a:solidFill>
              <a:latin typeface="Proxima Nova"/>
              <a:ea typeface="Proxima Nova"/>
              <a:cs typeface="Proxima Nova"/>
              <a:sym typeface="Proxima Nova"/>
            </a:endParaRPr>
          </a:p>
        </p:txBody>
      </p:sp>
      <p:cxnSp>
        <p:nvCxnSpPr>
          <p:cNvPr id="284" name="Google Shape;284;p36"/>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7"/>
          <p:cNvSpPr/>
          <p:nvPr/>
        </p:nvSpPr>
        <p:spPr>
          <a:xfrm rot="5400000">
            <a:off x="-24403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pic>
        <p:nvPicPr>
          <p:cNvPr id="290" name="Google Shape;290;p37"/>
          <p:cNvPicPr preferRelativeResize="0"/>
          <p:nvPr/>
        </p:nvPicPr>
        <p:blipFill rotWithShape="1">
          <a:blip r:embed="rId3">
            <a:alphaModFix/>
          </a:blip>
          <a:srcRect b="774" l="499" r="13308" t="2457"/>
          <a:stretch/>
        </p:blipFill>
        <p:spPr>
          <a:xfrm>
            <a:off x="321475" y="813600"/>
            <a:ext cx="8822528" cy="4268000"/>
          </a:xfrm>
          <a:prstGeom prst="rect">
            <a:avLst/>
          </a:prstGeom>
          <a:noFill/>
          <a:ln>
            <a:noFill/>
          </a:ln>
        </p:spPr>
      </p:pic>
      <p:pic>
        <p:nvPicPr>
          <p:cNvPr id="291" name="Google Shape;291;p37"/>
          <p:cNvPicPr preferRelativeResize="0"/>
          <p:nvPr/>
        </p:nvPicPr>
        <p:blipFill rotWithShape="1">
          <a:blip r:embed="rId3">
            <a:alphaModFix/>
          </a:blip>
          <a:srcRect b="35681" l="87202" r="458" t="29766"/>
          <a:stretch/>
        </p:blipFill>
        <p:spPr>
          <a:xfrm>
            <a:off x="7302975" y="662400"/>
            <a:ext cx="1262953" cy="1523999"/>
          </a:xfrm>
          <a:prstGeom prst="rect">
            <a:avLst/>
          </a:prstGeom>
          <a:noFill/>
          <a:ln>
            <a:noFill/>
          </a:ln>
        </p:spPr>
      </p:pic>
      <p:sp>
        <p:nvSpPr>
          <p:cNvPr id="292" name="Google Shape;292;p37"/>
          <p:cNvSpPr/>
          <p:nvPr/>
        </p:nvSpPr>
        <p:spPr>
          <a:xfrm>
            <a:off x="348825" y="813550"/>
            <a:ext cx="4108800" cy="42681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txBox="1"/>
          <p:nvPr/>
        </p:nvSpPr>
        <p:spPr>
          <a:xfrm>
            <a:off x="1199325" y="4681400"/>
            <a:ext cx="240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latin typeface="Open Sans"/>
                <a:ea typeface="Open Sans"/>
                <a:cs typeface="Open Sans"/>
                <a:sym typeface="Open Sans"/>
              </a:rPr>
              <a:t>Network description</a:t>
            </a:r>
            <a:endParaRPr>
              <a:latin typeface="Open Sans"/>
              <a:ea typeface="Open Sans"/>
              <a:cs typeface="Open Sans"/>
              <a:sym typeface="Open Sans"/>
            </a:endParaRPr>
          </a:p>
        </p:txBody>
      </p:sp>
      <p:sp>
        <p:nvSpPr>
          <p:cNvPr id="294" name="Google Shape;294;p37"/>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solidFill>
                  <a:schemeClr val="dk1"/>
                </a:solidFill>
                <a:latin typeface="Proxima Nova"/>
                <a:ea typeface="Proxima Nova"/>
                <a:cs typeface="Proxima Nova"/>
                <a:sym typeface="Proxima Nova"/>
              </a:rPr>
              <a:t>Discussion </a:t>
            </a:r>
            <a:r>
              <a:rPr b="1" lang="nl" sz="2400">
                <a:latin typeface="Proxima Nova"/>
                <a:ea typeface="Proxima Nova"/>
                <a:cs typeface="Proxima Nova"/>
                <a:sym typeface="Proxima Nova"/>
              </a:rPr>
              <a:t>c</a:t>
            </a:r>
            <a:r>
              <a:rPr b="1" lang="nl" sz="2400">
                <a:latin typeface="Proxima Nova"/>
                <a:ea typeface="Proxima Nova"/>
                <a:cs typeface="Proxima Nova"/>
                <a:sym typeface="Proxima Nova"/>
              </a:rPr>
              <a:t>ore model </a:t>
            </a:r>
            <a:endParaRPr b="1" i="0" sz="2400" u="none" cap="none" strike="noStrike">
              <a:solidFill>
                <a:srgbClr val="000000"/>
              </a:solidFill>
              <a:latin typeface="Proxima Nova"/>
              <a:ea typeface="Proxima Nova"/>
              <a:cs typeface="Proxima Nova"/>
              <a:sym typeface="Proxima Nova"/>
            </a:endParaRPr>
          </a:p>
        </p:txBody>
      </p:sp>
      <p:cxnSp>
        <p:nvCxnSpPr>
          <p:cNvPr id="295" name="Google Shape;295;p37"/>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p:nvPr/>
        </p:nvSpPr>
        <p:spPr>
          <a:xfrm rot="5400000">
            <a:off x="-24403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pic>
        <p:nvPicPr>
          <p:cNvPr id="301" name="Google Shape;301;p38"/>
          <p:cNvPicPr preferRelativeResize="0"/>
          <p:nvPr/>
        </p:nvPicPr>
        <p:blipFill rotWithShape="1">
          <a:blip r:embed="rId3">
            <a:alphaModFix/>
          </a:blip>
          <a:srcRect b="24372" l="499" r="58574" t="2458"/>
          <a:stretch/>
        </p:blipFill>
        <p:spPr>
          <a:xfrm>
            <a:off x="609875" y="765050"/>
            <a:ext cx="5620890" cy="4329901"/>
          </a:xfrm>
          <a:prstGeom prst="rect">
            <a:avLst/>
          </a:prstGeom>
          <a:noFill/>
          <a:ln>
            <a:noFill/>
          </a:ln>
        </p:spPr>
      </p:pic>
      <p:sp>
        <p:nvSpPr>
          <p:cNvPr id="302" name="Google Shape;302;p38"/>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Network description</a:t>
            </a:r>
            <a:endParaRPr b="1" i="0" sz="2400" u="none" cap="none" strike="noStrike">
              <a:solidFill>
                <a:srgbClr val="000000"/>
              </a:solidFill>
              <a:latin typeface="Proxima Nova"/>
              <a:ea typeface="Proxima Nova"/>
              <a:cs typeface="Proxima Nova"/>
              <a:sym typeface="Proxima Nova"/>
            </a:endParaRPr>
          </a:p>
        </p:txBody>
      </p:sp>
      <p:cxnSp>
        <p:nvCxnSpPr>
          <p:cNvPr id="303" name="Google Shape;303;p38"/>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1"/>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Practicalities</a:t>
            </a:r>
            <a:endParaRPr b="1" i="0" sz="2400" u="none" cap="none" strike="noStrike">
              <a:solidFill>
                <a:srgbClr val="000000"/>
              </a:solidFill>
              <a:latin typeface="Proxima Nova"/>
              <a:ea typeface="Proxima Nova"/>
              <a:cs typeface="Proxima Nova"/>
              <a:sym typeface="Proxima Nova"/>
            </a:endParaRPr>
          </a:p>
        </p:txBody>
      </p:sp>
      <p:cxnSp>
        <p:nvCxnSpPr>
          <p:cNvPr id="100" name="Google Shape;100;p21"/>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101" name="Google Shape;101;p21"/>
          <p:cNvSpPr txBox="1"/>
          <p:nvPr>
            <p:ph idx="4294967295"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300"/>
              </a:spcBef>
              <a:spcAft>
                <a:spcPts val="0"/>
              </a:spcAft>
              <a:buClr>
                <a:srgbClr val="434343"/>
              </a:buClr>
              <a:buSzPts val="1800"/>
              <a:buChar char="•"/>
            </a:pPr>
            <a:r>
              <a:rPr lang="nl">
                <a:solidFill>
                  <a:srgbClr val="434343"/>
                </a:solidFill>
              </a:rPr>
              <a:t>Sound of the audience is muted.</a:t>
            </a:r>
            <a:endParaRPr>
              <a:solidFill>
                <a:srgbClr val="434343"/>
              </a:solidFill>
            </a:endParaRPr>
          </a:p>
          <a:p>
            <a:pPr indent="-342900" lvl="0" marL="457200" marR="0" rtl="0" algn="l">
              <a:lnSpc>
                <a:spcPct val="150000"/>
              </a:lnSpc>
              <a:spcBef>
                <a:spcPts val="1000"/>
              </a:spcBef>
              <a:spcAft>
                <a:spcPts val="0"/>
              </a:spcAft>
              <a:buClr>
                <a:srgbClr val="434343"/>
              </a:buClr>
              <a:buSzPts val="1800"/>
              <a:buChar char="•"/>
            </a:pPr>
            <a:r>
              <a:rPr lang="nl">
                <a:solidFill>
                  <a:srgbClr val="434343"/>
                </a:solidFill>
              </a:rPr>
              <a:t>Questions, remarks or proposals can be shared via the chat function of MS Teams.</a:t>
            </a:r>
            <a:endParaRPr>
              <a:solidFill>
                <a:srgbClr val="434343"/>
              </a:solidFill>
            </a:endParaRPr>
          </a:p>
          <a:p>
            <a:pPr indent="-342900" lvl="0" marL="457200" marR="0" rtl="0" algn="l">
              <a:lnSpc>
                <a:spcPct val="150000"/>
              </a:lnSpc>
              <a:spcBef>
                <a:spcPts val="1000"/>
              </a:spcBef>
              <a:spcAft>
                <a:spcPts val="0"/>
              </a:spcAft>
              <a:buClr>
                <a:srgbClr val="434343"/>
              </a:buClr>
              <a:buSzPts val="1800"/>
              <a:buChar char="•"/>
            </a:pPr>
            <a:r>
              <a:rPr lang="nl">
                <a:solidFill>
                  <a:srgbClr val="434343"/>
                </a:solidFill>
              </a:rPr>
              <a:t>Interaction is highly encouraged!</a:t>
            </a:r>
            <a:endParaRPr>
              <a:solidFill>
                <a:srgbClr val="434343"/>
              </a:solidFill>
            </a:endParaRPr>
          </a:p>
          <a:p>
            <a:pPr indent="-342900" lvl="0" marL="457200" marR="0" rtl="0" algn="l">
              <a:lnSpc>
                <a:spcPct val="150000"/>
              </a:lnSpc>
              <a:spcBef>
                <a:spcPts val="1000"/>
              </a:spcBef>
              <a:spcAft>
                <a:spcPts val="0"/>
              </a:spcAft>
              <a:buClr>
                <a:srgbClr val="434343"/>
              </a:buClr>
              <a:buSzPts val="1800"/>
              <a:buChar char="•"/>
            </a:pPr>
            <a:r>
              <a:rPr lang="nl">
                <a:solidFill>
                  <a:srgbClr val="434343"/>
                </a:solidFill>
              </a:rPr>
              <a:t>Yes/no questions can simply be answered using +1 or -1in the chat.</a:t>
            </a:r>
            <a:endParaRPr>
              <a:solidFill>
                <a:srgbClr val="434343"/>
              </a:solidFill>
            </a:endParaRPr>
          </a:p>
          <a:p>
            <a:pPr indent="0" lvl="0" marL="914400" marR="0" rtl="0" algn="l">
              <a:lnSpc>
                <a:spcPct val="150000"/>
              </a:lnSpc>
              <a:spcBef>
                <a:spcPts val="1000"/>
              </a:spcBef>
              <a:spcAft>
                <a:spcPts val="0"/>
              </a:spcAft>
              <a:buSzPts val="1980"/>
              <a:buNone/>
            </a:pPr>
            <a:r>
              <a:t/>
            </a:r>
            <a:endParaRPr>
              <a:solidFill>
                <a:srgbClr val="434343"/>
              </a:solidFill>
              <a:latin typeface="Proxima Nova"/>
              <a:ea typeface="Proxima Nova"/>
              <a:cs typeface="Proxima Nova"/>
              <a:sym typeface="Proxima Nova"/>
            </a:endParaRPr>
          </a:p>
          <a:p>
            <a:pPr indent="0" lvl="0" marL="457200" marR="0" rtl="0" algn="l">
              <a:lnSpc>
                <a:spcPct val="115000"/>
              </a:lnSpc>
              <a:spcBef>
                <a:spcPts val="300"/>
              </a:spcBef>
              <a:spcAft>
                <a:spcPts val="0"/>
              </a:spcAft>
              <a:buSzPts val="1980"/>
              <a:buNone/>
            </a:pPr>
            <a:r>
              <a:t/>
            </a:r>
            <a:endParaRPr>
              <a:latin typeface="Proxima Nova"/>
              <a:ea typeface="Proxima Nova"/>
              <a:cs typeface="Proxima Nova"/>
              <a:sym typeface="Proxima Nova"/>
            </a:endParaRPr>
          </a:p>
          <a:p>
            <a:pPr indent="0" lvl="0" marL="457200" marR="0" rtl="0" algn="l">
              <a:lnSpc>
                <a:spcPct val="115000"/>
              </a:lnSpc>
              <a:spcBef>
                <a:spcPts val="300"/>
              </a:spcBef>
              <a:spcAft>
                <a:spcPts val="0"/>
              </a:spcAft>
              <a:buSzPts val="1980"/>
              <a:buNone/>
            </a:pPr>
            <a:r>
              <a:rPr lang="nl">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102" name="Google Shape;102;p21"/>
          <p:cNvSpPr/>
          <p:nvPr/>
        </p:nvSpPr>
        <p:spPr>
          <a:xfrm rot="5400000">
            <a:off x="-24420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9"/>
          <p:cNvSpPr/>
          <p:nvPr/>
        </p:nvSpPr>
        <p:spPr>
          <a:xfrm rot="5400000">
            <a:off x="-24403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pic>
        <p:nvPicPr>
          <p:cNvPr id="309" name="Google Shape;309;p39"/>
          <p:cNvPicPr preferRelativeResize="0"/>
          <p:nvPr/>
        </p:nvPicPr>
        <p:blipFill rotWithShape="1">
          <a:blip r:embed="rId3">
            <a:alphaModFix/>
          </a:blip>
          <a:srcRect b="774" l="499" r="13308" t="2457"/>
          <a:stretch/>
        </p:blipFill>
        <p:spPr>
          <a:xfrm>
            <a:off x="321475" y="813600"/>
            <a:ext cx="8822528" cy="4268000"/>
          </a:xfrm>
          <a:prstGeom prst="rect">
            <a:avLst/>
          </a:prstGeom>
          <a:noFill/>
          <a:ln>
            <a:noFill/>
          </a:ln>
        </p:spPr>
      </p:pic>
      <p:pic>
        <p:nvPicPr>
          <p:cNvPr id="310" name="Google Shape;310;p39"/>
          <p:cNvPicPr preferRelativeResize="0"/>
          <p:nvPr/>
        </p:nvPicPr>
        <p:blipFill rotWithShape="1">
          <a:blip r:embed="rId3">
            <a:alphaModFix/>
          </a:blip>
          <a:srcRect b="35681" l="87202" r="458" t="29766"/>
          <a:stretch/>
        </p:blipFill>
        <p:spPr>
          <a:xfrm>
            <a:off x="7302975" y="662400"/>
            <a:ext cx="1262953" cy="1523999"/>
          </a:xfrm>
          <a:prstGeom prst="rect">
            <a:avLst/>
          </a:prstGeom>
          <a:noFill/>
          <a:ln>
            <a:noFill/>
          </a:ln>
        </p:spPr>
      </p:pic>
      <p:sp>
        <p:nvSpPr>
          <p:cNvPr id="311" name="Google Shape;311;p39"/>
          <p:cNvSpPr/>
          <p:nvPr/>
        </p:nvSpPr>
        <p:spPr>
          <a:xfrm>
            <a:off x="4534750" y="820600"/>
            <a:ext cx="2768100" cy="42681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9"/>
          <p:cNvSpPr txBox="1"/>
          <p:nvPr/>
        </p:nvSpPr>
        <p:spPr>
          <a:xfrm>
            <a:off x="4676400" y="205000"/>
            <a:ext cx="2407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latin typeface="Open Sans"/>
                <a:ea typeface="Open Sans"/>
                <a:cs typeface="Open Sans"/>
                <a:sym typeface="Open Sans"/>
              </a:rPr>
              <a:t>Service description (time tables)</a:t>
            </a:r>
            <a:endParaRPr>
              <a:latin typeface="Open Sans"/>
              <a:ea typeface="Open Sans"/>
              <a:cs typeface="Open Sans"/>
              <a:sym typeface="Open Sans"/>
            </a:endParaRPr>
          </a:p>
        </p:txBody>
      </p:sp>
      <p:sp>
        <p:nvSpPr>
          <p:cNvPr id="313" name="Google Shape;313;p39"/>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solidFill>
                  <a:schemeClr val="dk1"/>
                </a:solidFill>
                <a:latin typeface="Proxima Nova"/>
                <a:ea typeface="Proxima Nova"/>
                <a:cs typeface="Proxima Nova"/>
                <a:sym typeface="Proxima Nova"/>
              </a:rPr>
              <a:t>Discussion </a:t>
            </a:r>
            <a:r>
              <a:rPr b="1" lang="nl" sz="2400">
                <a:latin typeface="Proxima Nova"/>
                <a:ea typeface="Proxima Nova"/>
                <a:cs typeface="Proxima Nova"/>
                <a:sym typeface="Proxima Nova"/>
              </a:rPr>
              <a:t>c</a:t>
            </a:r>
            <a:r>
              <a:rPr b="1" lang="nl" sz="2400">
                <a:latin typeface="Proxima Nova"/>
                <a:ea typeface="Proxima Nova"/>
                <a:cs typeface="Proxima Nova"/>
                <a:sym typeface="Proxima Nova"/>
              </a:rPr>
              <a:t>ore model </a:t>
            </a:r>
            <a:endParaRPr b="1" i="0" sz="2400" u="none" cap="none" strike="noStrike">
              <a:solidFill>
                <a:srgbClr val="000000"/>
              </a:solidFill>
              <a:latin typeface="Proxima Nova"/>
              <a:ea typeface="Proxima Nova"/>
              <a:cs typeface="Proxima Nova"/>
              <a:sym typeface="Proxima Nova"/>
            </a:endParaRPr>
          </a:p>
        </p:txBody>
      </p:sp>
      <p:cxnSp>
        <p:nvCxnSpPr>
          <p:cNvPr id="314" name="Google Shape;314;p39"/>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0"/>
          <p:cNvSpPr/>
          <p:nvPr/>
        </p:nvSpPr>
        <p:spPr>
          <a:xfrm rot="5400000">
            <a:off x="-24403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pic>
        <p:nvPicPr>
          <p:cNvPr id="320" name="Google Shape;320;p40"/>
          <p:cNvPicPr preferRelativeResize="0"/>
          <p:nvPr/>
        </p:nvPicPr>
        <p:blipFill rotWithShape="1">
          <a:blip r:embed="rId3">
            <a:alphaModFix/>
          </a:blip>
          <a:srcRect b="774" l="41338" r="31294" t="2457"/>
          <a:stretch/>
        </p:blipFill>
        <p:spPr>
          <a:xfrm>
            <a:off x="5369925" y="0"/>
            <a:ext cx="3375904" cy="5143501"/>
          </a:xfrm>
          <a:prstGeom prst="rect">
            <a:avLst/>
          </a:prstGeom>
          <a:noFill/>
          <a:ln>
            <a:noFill/>
          </a:ln>
        </p:spPr>
      </p:pic>
      <p:sp>
        <p:nvSpPr>
          <p:cNvPr id="321" name="Google Shape;321;p40"/>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Service description (time tables)</a:t>
            </a:r>
            <a:endParaRPr b="1" i="0" sz="2400" u="none" cap="none" strike="noStrike">
              <a:solidFill>
                <a:srgbClr val="000000"/>
              </a:solidFill>
              <a:latin typeface="Proxima Nova"/>
              <a:ea typeface="Proxima Nova"/>
              <a:cs typeface="Proxima Nova"/>
              <a:sym typeface="Proxima Nova"/>
            </a:endParaRPr>
          </a:p>
        </p:txBody>
      </p:sp>
      <p:cxnSp>
        <p:nvCxnSpPr>
          <p:cNvPr id="322" name="Google Shape;322;p40"/>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1"/>
          <p:cNvSpPr/>
          <p:nvPr/>
        </p:nvSpPr>
        <p:spPr>
          <a:xfrm rot="5400000">
            <a:off x="-24403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pic>
        <p:nvPicPr>
          <p:cNvPr id="328" name="Google Shape;328;p41"/>
          <p:cNvPicPr preferRelativeResize="0"/>
          <p:nvPr/>
        </p:nvPicPr>
        <p:blipFill rotWithShape="1">
          <a:blip r:embed="rId3">
            <a:alphaModFix/>
          </a:blip>
          <a:srcRect b="774" l="499" r="13308" t="2457"/>
          <a:stretch/>
        </p:blipFill>
        <p:spPr>
          <a:xfrm>
            <a:off x="321475" y="813600"/>
            <a:ext cx="8822528" cy="4268000"/>
          </a:xfrm>
          <a:prstGeom prst="rect">
            <a:avLst/>
          </a:prstGeom>
          <a:noFill/>
          <a:ln>
            <a:noFill/>
          </a:ln>
        </p:spPr>
      </p:pic>
      <p:pic>
        <p:nvPicPr>
          <p:cNvPr id="329" name="Google Shape;329;p41"/>
          <p:cNvPicPr preferRelativeResize="0"/>
          <p:nvPr/>
        </p:nvPicPr>
        <p:blipFill rotWithShape="1">
          <a:blip r:embed="rId3">
            <a:alphaModFix/>
          </a:blip>
          <a:srcRect b="35681" l="87202" r="458" t="29766"/>
          <a:stretch/>
        </p:blipFill>
        <p:spPr>
          <a:xfrm>
            <a:off x="7302975" y="662400"/>
            <a:ext cx="1262953" cy="1523999"/>
          </a:xfrm>
          <a:prstGeom prst="rect">
            <a:avLst/>
          </a:prstGeom>
          <a:noFill/>
          <a:ln>
            <a:noFill/>
          </a:ln>
        </p:spPr>
      </p:pic>
      <p:sp>
        <p:nvSpPr>
          <p:cNvPr id="330" name="Google Shape;330;p41"/>
          <p:cNvSpPr/>
          <p:nvPr/>
        </p:nvSpPr>
        <p:spPr>
          <a:xfrm flipH="1">
            <a:off x="7379975" y="2127000"/>
            <a:ext cx="1593900" cy="29616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1"/>
          <p:cNvSpPr txBox="1"/>
          <p:nvPr/>
        </p:nvSpPr>
        <p:spPr>
          <a:xfrm>
            <a:off x="7380125" y="4317450"/>
            <a:ext cx="1593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latin typeface="Open Sans"/>
                <a:ea typeface="Open Sans"/>
                <a:cs typeface="Open Sans"/>
                <a:sym typeface="Open Sans"/>
              </a:rPr>
              <a:t>Service Description (Stopping Places)</a:t>
            </a:r>
            <a:endParaRPr>
              <a:latin typeface="Open Sans"/>
              <a:ea typeface="Open Sans"/>
              <a:cs typeface="Open Sans"/>
              <a:sym typeface="Open Sans"/>
            </a:endParaRPr>
          </a:p>
        </p:txBody>
      </p:sp>
      <p:sp>
        <p:nvSpPr>
          <p:cNvPr id="332" name="Google Shape;332;p41"/>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solidFill>
                  <a:schemeClr val="dk1"/>
                </a:solidFill>
                <a:latin typeface="Proxima Nova"/>
                <a:ea typeface="Proxima Nova"/>
                <a:cs typeface="Proxima Nova"/>
                <a:sym typeface="Proxima Nova"/>
              </a:rPr>
              <a:t>Discussion </a:t>
            </a:r>
            <a:r>
              <a:rPr b="1" lang="nl" sz="2400">
                <a:latin typeface="Proxima Nova"/>
                <a:ea typeface="Proxima Nova"/>
                <a:cs typeface="Proxima Nova"/>
                <a:sym typeface="Proxima Nova"/>
              </a:rPr>
              <a:t>c</a:t>
            </a:r>
            <a:r>
              <a:rPr b="1" lang="nl" sz="2400">
                <a:latin typeface="Proxima Nova"/>
                <a:ea typeface="Proxima Nova"/>
                <a:cs typeface="Proxima Nova"/>
                <a:sym typeface="Proxima Nova"/>
              </a:rPr>
              <a:t>ore model </a:t>
            </a:r>
            <a:endParaRPr b="1" i="0" sz="2400" u="none" cap="none" strike="noStrike">
              <a:solidFill>
                <a:srgbClr val="000000"/>
              </a:solidFill>
              <a:latin typeface="Proxima Nova"/>
              <a:ea typeface="Proxima Nova"/>
              <a:cs typeface="Proxima Nova"/>
              <a:sym typeface="Proxima Nova"/>
            </a:endParaRPr>
          </a:p>
        </p:txBody>
      </p:sp>
      <p:cxnSp>
        <p:nvCxnSpPr>
          <p:cNvPr id="333" name="Google Shape;333;p41"/>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2"/>
          <p:cNvSpPr/>
          <p:nvPr/>
        </p:nvSpPr>
        <p:spPr>
          <a:xfrm rot="5400000">
            <a:off x="-24403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
        <p:nvSpPr>
          <p:cNvPr id="339" name="Google Shape;339;p42"/>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Service description (stopping places) </a:t>
            </a:r>
            <a:endParaRPr b="1" i="0" sz="2400" u="none" cap="none" strike="noStrike">
              <a:solidFill>
                <a:srgbClr val="000000"/>
              </a:solidFill>
              <a:latin typeface="Proxima Nova"/>
              <a:ea typeface="Proxima Nova"/>
              <a:cs typeface="Proxima Nova"/>
              <a:sym typeface="Proxima Nova"/>
            </a:endParaRPr>
          </a:p>
        </p:txBody>
      </p:sp>
      <p:cxnSp>
        <p:nvCxnSpPr>
          <p:cNvPr id="340" name="Google Shape;340;p42"/>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341" name="Google Shape;341;p42"/>
          <p:cNvPicPr preferRelativeResize="0"/>
          <p:nvPr/>
        </p:nvPicPr>
        <p:blipFill>
          <a:blip r:embed="rId3">
            <a:alphaModFix/>
          </a:blip>
          <a:stretch>
            <a:fillRect/>
          </a:stretch>
        </p:blipFill>
        <p:spPr>
          <a:xfrm>
            <a:off x="3185363" y="763775"/>
            <a:ext cx="2773275" cy="36159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p:nvPr/>
        </p:nvSpPr>
        <p:spPr>
          <a:xfrm rot="5400000">
            <a:off x="-24403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pic>
        <p:nvPicPr>
          <p:cNvPr id="347" name="Google Shape;347;p43"/>
          <p:cNvPicPr preferRelativeResize="0"/>
          <p:nvPr/>
        </p:nvPicPr>
        <p:blipFill rotWithShape="1">
          <a:blip r:embed="rId3">
            <a:alphaModFix/>
          </a:blip>
          <a:srcRect b="774" l="499" r="13308" t="2457"/>
          <a:stretch/>
        </p:blipFill>
        <p:spPr>
          <a:xfrm>
            <a:off x="321475" y="813600"/>
            <a:ext cx="8822528" cy="4268000"/>
          </a:xfrm>
          <a:prstGeom prst="rect">
            <a:avLst/>
          </a:prstGeom>
          <a:noFill/>
          <a:ln>
            <a:noFill/>
          </a:ln>
        </p:spPr>
      </p:pic>
      <p:pic>
        <p:nvPicPr>
          <p:cNvPr id="348" name="Google Shape;348;p43"/>
          <p:cNvPicPr preferRelativeResize="0"/>
          <p:nvPr/>
        </p:nvPicPr>
        <p:blipFill rotWithShape="1">
          <a:blip r:embed="rId3">
            <a:alphaModFix/>
          </a:blip>
          <a:srcRect b="35681" l="87202" r="458" t="29766"/>
          <a:stretch/>
        </p:blipFill>
        <p:spPr>
          <a:xfrm>
            <a:off x="7302975" y="662400"/>
            <a:ext cx="1262953" cy="1523999"/>
          </a:xfrm>
          <a:prstGeom prst="rect">
            <a:avLst/>
          </a:prstGeom>
          <a:noFill/>
          <a:ln>
            <a:noFill/>
          </a:ln>
        </p:spPr>
      </p:pic>
      <p:sp>
        <p:nvSpPr>
          <p:cNvPr id="349" name="Google Shape;349;p43"/>
          <p:cNvSpPr/>
          <p:nvPr/>
        </p:nvSpPr>
        <p:spPr>
          <a:xfrm flipH="1">
            <a:off x="7379975" y="820600"/>
            <a:ext cx="1593900" cy="12312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3"/>
          <p:cNvSpPr txBox="1"/>
          <p:nvPr/>
        </p:nvSpPr>
        <p:spPr>
          <a:xfrm>
            <a:off x="7379975" y="420400"/>
            <a:ext cx="159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nl">
                <a:latin typeface="Open Sans"/>
                <a:ea typeface="Open Sans"/>
                <a:cs typeface="Open Sans"/>
                <a:sym typeface="Open Sans"/>
              </a:rPr>
              <a:t>Routeplanning</a:t>
            </a:r>
            <a:endParaRPr>
              <a:latin typeface="Open Sans"/>
              <a:ea typeface="Open Sans"/>
              <a:cs typeface="Open Sans"/>
              <a:sym typeface="Open Sans"/>
            </a:endParaRPr>
          </a:p>
        </p:txBody>
      </p:sp>
      <p:sp>
        <p:nvSpPr>
          <p:cNvPr id="351" name="Google Shape;351;p43"/>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solidFill>
                  <a:schemeClr val="dk1"/>
                </a:solidFill>
                <a:latin typeface="Proxima Nova"/>
                <a:ea typeface="Proxima Nova"/>
                <a:cs typeface="Proxima Nova"/>
                <a:sym typeface="Proxima Nova"/>
              </a:rPr>
              <a:t>Discussion </a:t>
            </a:r>
            <a:r>
              <a:rPr b="1" lang="nl" sz="2400">
                <a:latin typeface="Proxima Nova"/>
                <a:ea typeface="Proxima Nova"/>
                <a:cs typeface="Proxima Nova"/>
                <a:sym typeface="Proxima Nova"/>
              </a:rPr>
              <a:t>c</a:t>
            </a:r>
            <a:r>
              <a:rPr b="1" lang="nl" sz="2400">
                <a:latin typeface="Proxima Nova"/>
                <a:ea typeface="Proxima Nova"/>
                <a:cs typeface="Proxima Nova"/>
                <a:sym typeface="Proxima Nova"/>
              </a:rPr>
              <a:t>ore model </a:t>
            </a:r>
            <a:endParaRPr b="1" i="0" sz="2400" u="none" cap="none" strike="noStrike">
              <a:solidFill>
                <a:srgbClr val="000000"/>
              </a:solidFill>
              <a:latin typeface="Proxima Nova"/>
              <a:ea typeface="Proxima Nova"/>
              <a:cs typeface="Proxima Nova"/>
              <a:sym typeface="Proxima Nova"/>
            </a:endParaRPr>
          </a:p>
        </p:txBody>
      </p:sp>
      <p:cxnSp>
        <p:nvCxnSpPr>
          <p:cNvPr id="352" name="Google Shape;352;p43"/>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4"/>
          <p:cNvSpPr/>
          <p:nvPr/>
        </p:nvSpPr>
        <p:spPr>
          <a:xfrm rot="5400000">
            <a:off x="-24403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pic>
        <p:nvPicPr>
          <p:cNvPr id="358" name="Google Shape;358;p44"/>
          <p:cNvPicPr preferRelativeResize="0"/>
          <p:nvPr/>
        </p:nvPicPr>
        <p:blipFill rotWithShape="1">
          <a:blip r:embed="rId3">
            <a:alphaModFix/>
          </a:blip>
          <a:srcRect b="71514" l="69951" r="13308" t="2457"/>
          <a:stretch/>
        </p:blipFill>
        <p:spPr>
          <a:xfrm>
            <a:off x="7430500" y="813600"/>
            <a:ext cx="1713501" cy="1147974"/>
          </a:xfrm>
          <a:prstGeom prst="rect">
            <a:avLst/>
          </a:prstGeom>
          <a:noFill/>
          <a:ln>
            <a:noFill/>
          </a:ln>
        </p:spPr>
      </p:pic>
      <p:sp>
        <p:nvSpPr>
          <p:cNvPr id="359" name="Google Shape;359;p44"/>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Routeplanning</a:t>
            </a:r>
            <a:endParaRPr b="1" i="0" sz="2400" u="none" cap="none" strike="noStrike">
              <a:solidFill>
                <a:srgbClr val="000000"/>
              </a:solidFill>
              <a:latin typeface="Proxima Nova"/>
              <a:ea typeface="Proxima Nova"/>
              <a:cs typeface="Proxima Nova"/>
              <a:sym typeface="Proxima Nova"/>
            </a:endParaRPr>
          </a:p>
        </p:txBody>
      </p:sp>
      <p:cxnSp>
        <p:nvCxnSpPr>
          <p:cNvPr id="360" name="Google Shape;360;p44"/>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361" name="Google Shape;361;p44"/>
          <p:cNvPicPr preferRelativeResize="0"/>
          <p:nvPr/>
        </p:nvPicPr>
        <p:blipFill>
          <a:blip r:embed="rId4">
            <a:alphaModFix/>
          </a:blip>
          <a:stretch>
            <a:fillRect/>
          </a:stretch>
        </p:blipFill>
        <p:spPr>
          <a:xfrm>
            <a:off x="3045598" y="938238"/>
            <a:ext cx="3052800" cy="3267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5"/>
          <p:cNvSpPr/>
          <p:nvPr/>
        </p:nvSpPr>
        <p:spPr>
          <a:xfrm rot="5400000">
            <a:off x="-24403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
        <p:nvSpPr>
          <p:cNvPr id="367" name="Google Shape;367;p45"/>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Discussion c</a:t>
            </a:r>
            <a:r>
              <a:rPr b="1" lang="nl" sz="2400">
                <a:latin typeface="Proxima Nova"/>
                <a:ea typeface="Proxima Nova"/>
                <a:cs typeface="Proxima Nova"/>
                <a:sym typeface="Proxima Nova"/>
              </a:rPr>
              <a:t>ore model</a:t>
            </a:r>
            <a:endParaRPr b="1" i="0" sz="2400" u="none" cap="none" strike="noStrike">
              <a:solidFill>
                <a:srgbClr val="000000"/>
              </a:solidFill>
              <a:latin typeface="Proxima Nova"/>
              <a:ea typeface="Proxima Nova"/>
              <a:cs typeface="Proxima Nova"/>
              <a:sym typeface="Proxima Nova"/>
            </a:endParaRPr>
          </a:p>
        </p:txBody>
      </p:sp>
      <p:cxnSp>
        <p:nvCxnSpPr>
          <p:cNvPr id="368" name="Google Shape;368;p45"/>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369" name="Google Shape;369;p45"/>
          <p:cNvPicPr preferRelativeResize="0"/>
          <p:nvPr/>
        </p:nvPicPr>
        <p:blipFill>
          <a:blip r:embed="rId3">
            <a:alphaModFix/>
          </a:blip>
          <a:stretch>
            <a:fillRect/>
          </a:stretch>
        </p:blipFill>
        <p:spPr>
          <a:xfrm>
            <a:off x="1802538" y="936700"/>
            <a:ext cx="5538926" cy="327011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6"/>
          <p:cNvSpPr/>
          <p:nvPr/>
        </p:nvSpPr>
        <p:spPr>
          <a:xfrm rot="5400000">
            <a:off x="-24403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
        <p:nvSpPr>
          <p:cNvPr id="375" name="Google Shape;375;p46"/>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solidFill>
                  <a:schemeClr val="dk1"/>
                </a:solidFill>
                <a:latin typeface="Proxima Nova"/>
                <a:ea typeface="Proxima Nova"/>
                <a:cs typeface="Proxima Nova"/>
                <a:sym typeface="Proxima Nova"/>
              </a:rPr>
              <a:t>Discussion </a:t>
            </a:r>
            <a:r>
              <a:rPr b="1" lang="nl" sz="2400">
                <a:latin typeface="Proxima Nova"/>
                <a:ea typeface="Proxima Nova"/>
                <a:cs typeface="Proxima Nova"/>
                <a:sym typeface="Proxima Nova"/>
              </a:rPr>
              <a:t>c</a:t>
            </a:r>
            <a:r>
              <a:rPr b="1" lang="nl" sz="2400">
                <a:latin typeface="Proxima Nova"/>
                <a:ea typeface="Proxima Nova"/>
                <a:cs typeface="Proxima Nova"/>
                <a:sym typeface="Proxima Nova"/>
              </a:rPr>
              <a:t>ore model</a:t>
            </a:r>
            <a:endParaRPr b="1" i="0" sz="2400" u="none" cap="none" strike="noStrike">
              <a:solidFill>
                <a:srgbClr val="000000"/>
              </a:solidFill>
              <a:latin typeface="Proxima Nova"/>
              <a:ea typeface="Proxima Nova"/>
              <a:cs typeface="Proxima Nova"/>
              <a:sym typeface="Proxima Nova"/>
            </a:endParaRPr>
          </a:p>
        </p:txBody>
      </p:sp>
      <p:cxnSp>
        <p:nvCxnSpPr>
          <p:cNvPr id="376" name="Google Shape;376;p46"/>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377" name="Google Shape;377;p46"/>
          <p:cNvPicPr preferRelativeResize="0"/>
          <p:nvPr/>
        </p:nvPicPr>
        <p:blipFill rotWithShape="1">
          <a:blip r:embed="rId3">
            <a:alphaModFix/>
          </a:blip>
          <a:srcRect b="0" l="0" r="29488" t="0"/>
          <a:stretch/>
        </p:blipFill>
        <p:spPr>
          <a:xfrm>
            <a:off x="2322934" y="1275613"/>
            <a:ext cx="4498125" cy="2592275"/>
          </a:xfrm>
          <a:prstGeom prst="rect">
            <a:avLst/>
          </a:prstGeom>
          <a:noFill/>
          <a:ln>
            <a:noFill/>
          </a:ln>
        </p:spPr>
      </p:pic>
      <p:pic>
        <p:nvPicPr>
          <p:cNvPr id="378" name="Google Shape;378;p46"/>
          <p:cNvPicPr preferRelativeResize="0"/>
          <p:nvPr/>
        </p:nvPicPr>
        <p:blipFill rotWithShape="1">
          <a:blip r:embed="rId3">
            <a:alphaModFix/>
          </a:blip>
          <a:srcRect b="0" l="70244" r="2687" t="0"/>
          <a:stretch/>
        </p:blipFill>
        <p:spPr>
          <a:xfrm>
            <a:off x="6821059" y="1275613"/>
            <a:ext cx="1726751" cy="2592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7"/>
          <p:cNvSpPr/>
          <p:nvPr/>
        </p:nvSpPr>
        <p:spPr>
          <a:xfrm rot="5400000">
            <a:off x="-24403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
        <p:nvSpPr>
          <p:cNvPr id="384" name="Google Shape;384;p47"/>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solidFill>
                  <a:schemeClr val="dk1"/>
                </a:solidFill>
                <a:latin typeface="Proxima Nova"/>
                <a:ea typeface="Proxima Nova"/>
                <a:cs typeface="Proxima Nova"/>
                <a:sym typeface="Proxima Nova"/>
              </a:rPr>
              <a:t>Discussion </a:t>
            </a:r>
            <a:r>
              <a:rPr b="1" lang="nl" sz="2400">
                <a:latin typeface="Proxima Nova"/>
                <a:ea typeface="Proxima Nova"/>
                <a:cs typeface="Proxima Nova"/>
                <a:sym typeface="Proxima Nova"/>
              </a:rPr>
              <a:t>c</a:t>
            </a:r>
            <a:r>
              <a:rPr b="1" lang="nl" sz="2400">
                <a:latin typeface="Proxima Nova"/>
                <a:ea typeface="Proxima Nova"/>
                <a:cs typeface="Proxima Nova"/>
                <a:sym typeface="Proxima Nova"/>
              </a:rPr>
              <a:t>ore model</a:t>
            </a:r>
            <a:endParaRPr b="1" i="0" sz="2400" u="none" cap="none" strike="noStrike">
              <a:solidFill>
                <a:srgbClr val="000000"/>
              </a:solidFill>
              <a:latin typeface="Proxima Nova"/>
              <a:ea typeface="Proxima Nova"/>
              <a:cs typeface="Proxima Nova"/>
              <a:sym typeface="Proxima Nova"/>
            </a:endParaRPr>
          </a:p>
        </p:txBody>
      </p:sp>
      <p:cxnSp>
        <p:nvCxnSpPr>
          <p:cNvPr id="385" name="Google Shape;385;p47"/>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386" name="Google Shape;386;p47"/>
          <p:cNvPicPr preferRelativeResize="0"/>
          <p:nvPr/>
        </p:nvPicPr>
        <p:blipFill rotWithShape="1">
          <a:blip r:embed="rId3">
            <a:alphaModFix/>
          </a:blip>
          <a:srcRect b="30030" l="0" r="39301" t="0"/>
          <a:stretch/>
        </p:blipFill>
        <p:spPr>
          <a:xfrm>
            <a:off x="2032950" y="1518725"/>
            <a:ext cx="5099250" cy="2106075"/>
          </a:xfrm>
          <a:prstGeom prst="rect">
            <a:avLst/>
          </a:prstGeom>
          <a:noFill/>
          <a:ln>
            <a:noFill/>
          </a:ln>
        </p:spPr>
      </p:pic>
      <p:pic>
        <p:nvPicPr>
          <p:cNvPr id="387" name="Google Shape;387;p47"/>
          <p:cNvPicPr preferRelativeResize="0"/>
          <p:nvPr/>
        </p:nvPicPr>
        <p:blipFill rotWithShape="1">
          <a:blip r:embed="rId3">
            <a:alphaModFix/>
          </a:blip>
          <a:srcRect b="30033" l="0" r="38336" t="100042"/>
          <a:stretch/>
        </p:blipFill>
        <p:spPr>
          <a:xfrm flipH="1" rot="10800000">
            <a:off x="2032950" y="3624800"/>
            <a:ext cx="5180599" cy="905275"/>
          </a:xfrm>
          <a:prstGeom prst="rect">
            <a:avLst/>
          </a:prstGeom>
          <a:noFill/>
          <a:ln>
            <a:noFill/>
          </a:ln>
        </p:spPr>
      </p:pic>
      <p:pic>
        <p:nvPicPr>
          <p:cNvPr id="388" name="Google Shape;388;p47"/>
          <p:cNvPicPr preferRelativeResize="0"/>
          <p:nvPr/>
        </p:nvPicPr>
        <p:blipFill rotWithShape="1">
          <a:blip r:embed="rId3">
            <a:alphaModFix/>
          </a:blip>
          <a:srcRect b="23977" l="84645" r="39301" t="0"/>
          <a:stretch/>
        </p:blipFill>
        <p:spPr>
          <a:xfrm flipH="1">
            <a:off x="7132200" y="1518725"/>
            <a:ext cx="2011800" cy="2288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8"/>
          <p:cNvSpPr/>
          <p:nvPr/>
        </p:nvSpPr>
        <p:spPr>
          <a:xfrm rot="5400000">
            <a:off x="-24403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cxnSp>
        <p:nvCxnSpPr>
          <p:cNvPr id="394" name="Google Shape;394;p48"/>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395" name="Google Shape;395;p48"/>
          <p:cNvPicPr preferRelativeResize="0"/>
          <p:nvPr/>
        </p:nvPicPr>
        <p:blipFill rotWithShape="1">
          <a:blip r:embed="rId3">
            <a:alphaModFix/>
          </a:blip>
          <a:srcRect b="0" l="0" r="29138" t="0"/>
          <a:stretch/>
        </p:blipFill>
        <p:spPr>
          <a:xfrm>
            <a:off x="2134500" y="457700"/>
            <a:ext cx="4874999" cy="4228100"/>
          </a:xfrm>
          <a:prstGeom prst="rect">
            <a:avLst/>
          </a:prstGeom>
          <a:noFill/>
          <a:ln>
            <a:noFill/>
          </a:ln>
        </p:spPr>
      </p:pic>
      <p:pic>
        <p:nvPicPr>
          <p:cNvPr id="396" name="Google Shape;396;p48"/>
          <p:cNvPicPr preferRelativeResize="0"/>
          <p:nvPr/>
        </p:nvPicPr>
        <p:blipFill rotWithShape="1">
          <a:blip r:embed="rId3">
            <a:alphaModFix/>
          </a:blip>
          <a:srcRect b="0" l="98195" r="29138" t="0"/>
          <a:stretch/>
        </p:blipFill>
        <p:spPr>
          <a:xfrm flipH="1">
            <a:off x="7009500" y="457700"/>
            <a:ext cx="1880499" cy="4228100"/>
          </a:xfrm>
          <a:prstGeom prst="rect">
            <a:avLst/>
          </a:prstGeom>
          <a:noFill/>
          <a:ln>
            <a:noFill/>
          </a:ln>
        </p:spPr>
      </p:pic>
      <p:sp>
        <p:nvSpPr>
          <p:cNvPr id="397" name="Google Shape;397;p48"/>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solidFill>
                  <a:schemeClr val="dk1"/>
                </a:solidFill>
                <a:latin typeface="Proxima Nova"/>
                <a:ea typeface="Proxima Nova"/>
                <a:cs typeface="Proxima Nova"/>
                <a:sym typeface="Proxima Nova"/>
              </a:rPr>
              <a:t>Discussion </a:t>
            </a:r>
            <a:r>
              <a:rPr b="1" lang="nl" sz="2400">
                <a:latin typeface="Proxima Nova"/>
                <a:ea typeface="Proxima Nova"/>
                <a:cs typeface="Proxima Nova"/>
                <a:sym typeface="Proxima Nova"/>
              </a:rPr>
              <a:t>c</a:t>
            </a:r>
            <a:r>
              <a:rPr b="1" lang="nl" sz="2400">
                <a:latin typeface="Proxima Nova"/>
                <a:ea typeface="Proxima Nova"/>
                <a:cs typeface="Proxima Nova"/>
                <a:sym typeface="Proxima Nova"/>
              </a:rPr>
              <a:t>ore model</a:t>
            </a:r>
            <a:endParaRPr b="1" i="0" sz="2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descr="Amazon.com : Neewer 12''X11''/30cm X 27cm Wooden Director's Film Movie  Slateboard Clapper Board : Camera &amp; Photo" id="107" name="Google Shape;107;p22"/>
          <p:cNvPicPr preferRelativeResize="0"/>
          <p:nvPr/>
        </p:nvPicPr>
        <p:blipFill rotWithShape="1">
          <a:blip r:embed="rId3">
            <a:alphaModFix/>
          </a:blip>
          <a:srcRect b="0" l="0" r="0" t="0"/>
          <a:stretch/>
        </p:blipFill>
        <p:spPr>
          <a:xfrm>
            <a:off x="2960127" y="665739"/>
            <a:ext cx="3223746" cy="3812020"/>
          </a:xfrm>
          <a:prstGeom prst="rect">
            <a:avLst/>
          </a:prstGeom>
          <a:noFill/>
          <a:ln>
            <a:noFill/>
          </a:ln>
        </p:spPr>
      </p:pic>
      <p:sp>
        <p:nvSpPr>
          <p:cNvPr id="108" name="Google Shape;108;p22"/>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Recording</a:t>
            </a:r>
            <a:r>
              <a:rPr b="1" lang="nl" sz="2400">
                <a:latin typeface="Proxima Nova"/>
                <a:ea typeface="Proxima Nova"/>
                <a:cs typeface="Proxima Nova"/>
                <a:sym typeface="Proxima Nova"/>
              </a:rPr>
              <a:t>?</a:t>
            </a:r>
            <a:endParaRPr b="1" i="0" sz="2400" u="none" cap="none" strike="noStrike">
              <a:solidFill>
                <a:srgbClr val="000000"/>
              </a:solidFill>
              <a:latin typeface="Proxima Nova"/>
              <a:ea typeface="Proxima Nova"/>
              <a:cs typeface="Proxima Nova"/>
              <a:sym typeface="Proxima Nova"/>
            </a:endParaRPr>
          </a:p>
        </p:txBody>
      </p:sp>
      <p:cxnSp>
        <p:nvCxnSpPr>
          <p:cNvPr id="109" name="Google Shape;109;p22"/>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110" name="Google Shape;110;p22"/>
          <p:cNvSpPr/>
          <p:nvPr/>
        </p:nvSpPr>
        <p:spPr>
          <a:xfrm>
            <a:off x="487400" y="4230950"/>
            <a:ext cx="1628100" cy="808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2"/>
          <p:cNvSpPr/>
          <p:nvPr/>
        </p:nvSpPr>
        <p:spPr>
          <a:xfrm rot="5400000">
            <a:off x="-24420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9"/>
          <p:cNvSpPr/>
          <p:nvPr/>
        </p:nvSpPr>
        <p:spPr>
          <a:xfrm rot="5400000">
            <a:off x="-24403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
        <p:nvSpPr>
          <p:cNvPr id="403" name="Google Shape;403;p49"/>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solidFill>
                  <a:schemeClr val="dk1"/>
                </a:solidFill>
                <a:latin typeface="Proxima Nova"/>
                <a:ea typeface="Proxima Nova"/>
                <a:cs typeface="Proxima Nova"/>
                <a:sym typeface="Proxima Nova"/>
              </a:rPr>
              <a:t>Discussion </a:t>
            </a:r>
            <a:r>
              <a:rPr b="1" lang="nl" sz="2400">
                <a:latin typeface="Proxima Nova"/>
                <a:ea typeface="Proxima Nova"/>
                <a:cs typeface="Proxima Nova"/>
                <a:sym typeface="Proxima Nova"/>
              </a:rPr>
              <a:t>c</a:t>
            </a:r>
            <a:r>
              <a:rPr b="1" lang="nl" sz="2400">
                <a:latin typeface="Proxima Nova"/>
                <a:ea typeface="Proxima Nova"/>
                <a:cs typeface="Proxima Nova"/>
                <a:sym typeface="Proxima Nova"/>
              </a:rPr>
              <a:t>ore model</a:t>
            </a:r>
            <a:endParaRPr b="1" i="0" sz="2400" u="none" cap="none" strike="noStrike">
              <a:solidFill>
                <a:srgbClr val="000000"/>
              </a:solidFill>
              <a:latin typeface="Proxima Nova"/>
              <a:ea typeface="Proxima Nova"/>
              <a:cs typeface="Proxima Nova"/>
              <a:sym typeface="Proxima Nova"/>
            </a:endParaRPr>
          </a:p>
        </p:txBody>
      </p:sp>
      <p:cxnSp>
        <p:nvCxnSpPr>
          <p:cNvPr id="404" name="Google Shape;404;p49"/>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405" name="Google Shape;405;p49"/>
          <p:cNvPicPr preferRelativeResize="0"/>
          <p:nvPr/>
        </p:nvPicPr>
        <p:blipFill>
          <a:blip r:embed="rId3">
            <a:alphaModFix/>
          </a:blip>
          <a:stretch>
            <a:fillRect/>
          </a:stretch>
        </p:blipFill>
        <p:spPr>
          <a:xfrm>
            <a:off x="1090600" y="1824025"/>
            <a:ext cx="6962775" cy="1495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0"/>
          <p:cNvSpPr/>
          <p:nvPr/>
        </p:nvSpPr>
        <p:spPr>
          <a:xfrm rot="5400000">
            <a:off x="-24403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
        <p:nvSpPr>
          <p:cNvPr id="411" name="Google Shape;411;p50"/>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solidFill>
                  <a:schemeClr val="dk1"/>
                </a:solidFill>
                <a:latin typeface="Proxima Nova"/>
                <a:ea typeface="Proxima Nova"/>
                <a:cs typeface="Proxima Nova"/>
                <a:sym typeface="Proxima Nova"/>
              </a:rPr>
              <a:t>Discussion </a:t>
            </a:r>
            <a:r>
              <a:rPr b="1" lang="nl" sz="2400">
                <a:latin typeface="Proxima Nova"/>
                <a:ea typeface="Proxima Nova"/>
                <a:cs typeface="Proxima Nova"/>
                <a:sym typeface="Proxima Nova"/>
              </a:rPr>
              <a:t>c</a:t>
            </a:r>
            <a:r>
              <a:rPr b="1" lang="nl" sz="2400">
                <a:latin typeface="Proxima Nova"/>
                <a:ea typeface="Proxima Nova"/>
                <a:cs typeface="Proxima Nova"/>
                <a:sym typeface="Proxima Nova"/>
              </a:rPr>
              <a:t>ore model</a:t>
            </a:r>
            <a:endParaRPr b="1" i="0" sz="2400" u="none" cap="none" strike="noStrike">
              <a:solidFill>
                <a:srgbClr val="000000"/>
              </a:solidFill>
              <a:latin typeface="Proxima Nova"/>
              <a:ea typeface="Proxima Nova"/>
              <a:cs typeface="Proxima Nova"/>
              <a:sym typeface="Proxima Nova"/>
            </a:endParaRPr>
          </a:p>
        </p:txBody>
      </p:sp>
      <p:cxnSp>
        <p:nvCxnSpPr>
          <p:cNvPr id="412" name="Google Shape;412;p50"/>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413" name="Google Shape;413;p50"/>
          <p:cNvPicPr preferRelativeResize="0"/>
          <p:nvPr/>
        </p:nvPicPr>
        <p:blipFill>
          <a:blip r:embed="rId3">
            <a:alphaModFix/>
          </a:blip>
          <a:stretch>
            <a:fillRect/>
          </a:stretch>
        </p:blipFill>
        <p:spPr>
          <a:xfrm>
            <a:off x="1095375" y="914400"/>
            <a:ext cx="6953250" cy="3314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17" name="Shape 417"/>
        <p:cNvGrpSpPr/>
        <p:nvPr/>
      </p:nvGrpSpPr>
      <p:grpSpPr>
        <a:xfrm>
          <a:off x="0" y="0"/>
          <a:ext cx="0" cy="0"/>
          <a:chOff x="0" y="0"/>
          <a:chExt cx="0" cy="0"/>
        </a:xfrm>
      </p:grpSpPr>
      <p:pic>
        <p:nvPicPr>
          <p:cNvPr id="418" name="Google Shape;418;p51"/>
          <p:cNvPicPr preferRelativeResize="0"/>
          <p:nvPr/>
        </p:nvPicPr>
        <p:blipFill rotWithShape="1">
          <a:blip r:embed="rId3">
            <a:alphaModFix/>
          </a:blip>
          <a:srcRect b="0" l="3558" r="0" t="0"/>
          <a:stretch/>
        </p:blipFill>
        <p:spPr>
          <a:xfrm>
            <a:off x="326275" y="0"/>
            <a:ext cx="8817725" cy="5143500"/>
          </a:xfrm>
          <a:prstGeom prst="rect">
            <a:avLst/>
          </a:prstGeom>
          <a:noFill/>
          <a:ln>
            <a:noFill/>
          </a:ln>
        </p:spPr>
      </p:pic>
      <p:sp>
        <p:nvSpPr>
          <p:cNvPr id="419" name="Google Shape;419;p51"/>
          <p:cNvSpPr/>
          <p:nvPr/>
        </p:nvSpPr>
        <p:spPr>
          <a:xfrm>
            <a:off x="326275" y="3876825"/>
            <a:ext cx="1794300" cy="48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nl" sz="2800">
                <a:solidFill>
                  <a:schemeClr val="dk1"/>
                </a:solidFill>
                <a:latin typeface="Proxima Nova Semibold"/>
                <a:ea typeface="Proxima Nova Semibold"/>
                <a:cs typeface="Proxima Nova Semibold"/>
                <a:sym typeface="Proxima Nova Semibold"/>
              </a:rPr>
              <a:t>  10’ Break</a:t>
            </a:r>
            <a:endParaRPr sz="2800">
              <a:solidFill>
                <a:schemeClr val="dk1"/>
              </a:solidFill>
              <a:latin typeface="Proxima Nova Semibold"/>
              <a:ea typeface="Proxima Nova Semibold"/>
              <a:cs typeface="Proxima Nova Semibold"/>
              <a:sym typeface="Proxima Nova Semibold"/>
            </a:endParaRPr>
          </a:p>
        </p:txBody>
      </p:sp>
      <p:sp>
        <p:nvSpPr>
          <p:cNvPr id="420" name="Google Shape;420;p51"/>
          <p:cNvSpPr/>
          <p:nvPr/>
        </p:nvSpPr>
        <p:spPr>
          <a:xfrm rot="5400000">
            <a:off x="-2380050" y="2374800"/>
            <a:ext cx="5154000" cy="3939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24" name="Shape 424"/>
        <p:cNvGrpSpPr/>
        <p:nvPr/>
      </p:nvGrpSpPr>
      <p:grpSpPr>
        <a:xfrm>
          <a:off x="0" y="0"/>
          <a:ext cx="0" cy="0"/>
          <a:chOff x="0" y="0"/>
          <a:chExt cx="0" cy="0"/>
        </a:xfrm>
      </p:grpSpPr>
      <p:sp>
        <p:nvSpPr>
          <p:cNvPr id="425" name="Google Shape;425;p52"/>
          <p:cNvSpPr txBox="1"/>
          <p:nvPr>
            <p:ph idx="4294967295" type="title"/>
          </p:nvPr>
        </p:nvSpPr>
        <p:spPr>
          <a:xfrm>
            <a:off x="228900" y="1285800"/>
            <a:ext cx="8686200" cy="2571900"/>
          </a:xfrm>
          <a:prstGeom prst="rect">
            <a:avLst/>
          </a:prstGeom>
          <a:noFill/>
          <a:ln>
            <a:noFill/>
          </a:ln>
        </p:spPr>
        <p:txBody>
          <a:bodyPr anchorCtr="0" anchor="ctr" bIns="91425" lIns="91425" spcFirstLastPara="1" rIns="91425" wrap="square" tIns="91425">
            <a:noAutofit/>
          </a:bodyPr>
          <a:lstStyle/>
          <a:p>
            <a:pPr indent="0" lvl="0" marL="0" rtl="0" algn="ctr">
              <a:lnSpc>
                <a:spcPct val="102702"/>
              </a:lnSpc>
              <a:spcBef>
                <a:spcPts val="0"/>
              </a:spcBef>
              <a:spcAft>
                <a:spcPts val="0"/>
              </a:spcAft>
              <a:buSzPts val="3700"/>
              <a:buNone/>
            </a:pPr>
            <a:r>
              <a:rPr b="1" lang="nl">
                <a:highlight>
                  <a:schemeClr val="accent1"/>
                </a:highlight>
              </a:rPr>
              <a:t>Practical examples</a:t>
            </a:r>
            <a:endParaRPr b="1">
              <a:highlight>
                <a:schemeClr val="accent1"/>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3"/>
          <p:cNvSpPr/>
          <p:nvPr/>
        </p:nvSpPr>
        <p:spPr>
          <a:xfrm rot="5400000">
            <a:off x="-24403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
        <p:nvSpPr>
          <p:cNvPr id="431" name="Google Shape;431;p53"/>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Lijn 5</a:t>
            </a:r>
            <a:endParaRPr b="1" i="0" sz="2400" u="none" cap="none" strike="noStrike">
              <a:solidFill>
                <a:srgbClr val="000000"/>
              </a:solidFill>
              <a:latin typeface="Proxima Nova"/>
              <a:ea typeface="Proxima Nova"/>
              <a:cs typeface="Proxima Nova"/>
              <a:sym typeface="Proxima Nova"/>
            </a:endParaRPr>
          </a:p>
        </p:txBody>
      </p:sp>
      <p:cxnSp>
        <p:nvCxnSpPr>
          <p:cNvPr id="432" name="Google Shape;432;p53"/>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433" name="Google Shape;433;p53"/>
          <p:cNvPicPr preferRelativeResize="0"/>
          <p:nvPr/>
        </p:nvPicPr>
        <p:blipFill rotWithShape="1">
          <a:blip r:embed="rId3">
            <a:alphaModFix/>
          </a:blip>
          <a:srcRect b="1860" l="705" r="45461" t="4154"/>
          <a:stretch/>
        </p:blipFill>
        <p:spPr>
          <a:xfrm>
            <a:off x="271700" y="919500"/>
            <a:ext cx="5964876" cy="3185474"/>
          </a:xfrm>
          <a:prstGeom prst="rect">
            <a:avLst/>
          </a:prstGeom>
          <a:noFill/>
          <a:ln>
            <a:noFill/>
          </a:ln>
        </p:spPr>
      </p:pic>
      <p:pic>
        <p:nvPicPr>
          <p:cNvPr id="434" name="Google Shape;434;p53"/>
          <p:cNvPicPr preferRelativeResize="0"/>
          <p:nvPr/>
        </p:nvPicPr>
        <p:blipFill rotWithShape="1">
          <a:blip r:embed="rId3">
            <a:alphaModFix/>
          </a:blip>
          <a:srcRect b="1860" l="99192" r="22110" t="4154"/>
          <a:stretch/>
        </p:blipFill>
        <p:spPr>
          <a:xfrm flipH="1">
            <a:off x="6541025" y="910650"/>
            <a:ext cx="2373463" cy="3203174"/>
          </a:xfrm>
          <a:prstGeom prst="rect">
            <a:avLst/>
          </a:prstGeom>
          <a:noFill/>
          <a:ln>
            <a:noFill/>
          </a:ln>
        </p:spPr>
      </p:pic>
      <p:pic>
        <p:nvPicPr>
          <p:cNvPr id="435" name="Google Shape;435;p53"/>
          <p:cNvPicPr preferRelativeResize="0"/>
          <p:nvPr/>
        </p:nvPicPr>
        <p:blipFill rotWithShape="1">
          <a:blip r:embed="rId3">
            <a:alphaModFix/>
          </a:blip>
          <a:srcRect b="32558" l="78435" r="44087" t="15531"/>
          <a:stretch/>
        </p:blipFill>
        <p:spPr>
          <a:xfrm flipH="1">
            <a:off x="6541028" y="3129575"/>
            <a:ext cx="2495672" cy="1759426"/>
          </a:xfrm>
          <a:prstGeom prst="rect">
            <a:avLst/>
          </a:prstGeom>
          <a:noFill/>
          <a:ln>
            <a:noFill/>
          </a:ln>
        </p:spPr>
      </p:pic>
      <p:sp>
        <p:nvSpPr>
          <p:cNvPr id="436" name="Google Shape;436;p53"/>
          <p:cNvSpPr txBox="1"/>
          <p:nvPr/>
        </p:nvSpPr>
        <p:spPr>
          <a:xfrm>
            <a:off x="6236575" y="1190400"/>
            <a:ext cx="34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200">
                <a:latin typeface="Open Sans"/>
                <a:ea typeface="Open Sans"/>
                <a:cs typeface="Open Sans"/>
                <a:sym typeface="Open Sans"/>
              </a:rPr>
              <a:t>...</a:t>
            </a:r>
            <a:endParaRPr sz="900">
              <a:latin typeface="Open Sans"/>
              <a:ea typeface="Open Sans"/>
              <a:cs typeface="Open Sans"/>
              <a:sym typeface="Open Sans"/>
            </a:endParaRPr>
          </a:p>
        </p:txBody>
      </p:sp>
      <p:sp>
        <p:nvSpPr>
          <p:cNvPr id="437" name="Google Shape;437;p53"/>
          <p:cNvSpPr txBox="1"/>
          <p:nvPr/>
        </p:nvSpPr>
        <p:spPr>
          <a:xfrm>
            <a:off x="6236575" y="2675450"/>
            <a:ext cx="3096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200">
                <a:latin typeface="Open Sans"/>
                <a:ea typeface="Open Sans"/>
                <a:cs typeface="Open Sans"/>
                <a:sym typeface="Open Sans"/>
              </a:rPr>
              <a:t>...</a:t>
            </a:r>
            <a:endParaRPr sz="900">
              <a:latin typeface="Open Sans"/>
              <a:ea typeface="Open Sans"/>
              <a:cs typeface="Open Sans"/>
              <a:sym typeface="Open Sans"/>
            </a:endParaRPr>
          </a:p>
        </p:txBody>
      </p:sp>
      <p:cxnSp>
        <p:nvCxnSpPr>
          <p:cNvPr id="438" name="Google Shape;438;p53"/>
          <p:cNvCxnSpPr>
            <a:stCxn id="437" idx="1"/>
            <a:endCxn id="435" idx="3"/>
          </p:cNvCxnSpPr>
          <p:nvPr/>
        </p:nvCxnSpPr>
        <p:spPr>
          <a:xfrm>
            <a:off x="6236575" y="2878850"/>
            <a:ext cx="304500" cy="1130400"/>
          </a:xfrm>
          <a:prstGeom prst="straightConnector1">
            <a:avLst/>
          </a:prstGeom>
          <a:noFill/>
          <a:ln cap="flat" cmpd="sng" w="9525">
            <a:solidFill>
              <a:schemeClr val="dk2"/>
            </a:solidFill>
            <a:prstDash val="solid"/>
            <a:round/>
            <a:headEnd len="med" w="med" type="none"/>
            <a:tailEnd len="med" w="med" type="none"/>
          </a:ln>
        </p:spPr>
      </p:cxnSp>
      <p:cxnSp>
        <p:nvCxnSpPr>
          <p:cNvPr id="439" name="Google Shape;439;p53"/>
          <p:cNvCxnSpPr/>
          <p:nvPr/>
        </p:nvCxnSpPr>
        <p:spPr>
          <a:xfrm rot="10800000">
            <a:off x="6546264" y="2880000"/>
            <a:ext cx="1242600" cy="250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4"/>
          <p:cNvSpPr/>
          <p:nvPr/>
        </p:nvSpPr>
        <p:spPr>
          <a:xfrm rot="5400000">
            <a:off x="-24403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
        <p:nvSpPr>
          <p:cNvPr id="445" name="Google Shape;445;p54"/>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Doorkomsten </a:t>
            </a:r>
            <a:r>
              <a:rPr b="1" lang="nl" sz="2400">
                <a:latin typeface="Proxima Nova"/>
                <a:ea typeface="Proxima Nova"/>
                <a:cs typeface="Proxima Nova"/>
                <a:sym typeface="Proxima Nova"/>
              </a:rPr>
              <a:t>Lijn 5 </a:t>
            </a:r>
            <a:endParaRPr b="1" sz="24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Centraal Station</a:t>
            </a:r>
            <a:endParaRPr b="1" i="0" sz="2400" u="none" cap="none" strike="noStrike">
              <a:solidFill>
                <a:srgbClr val="000000"/>
              </a:solidFill>
              <a:latin typeface="Proxima Nova"/>
              <a:ea typeface="Proxima Nova"/>
              <a:cs typeface="Proxima Nova"/>
              <a:sym typeface="Proxima Nova"/>
            </a:endParaRPr>
          </a:p>
        </p:txBody>
      </p:sp>
      <p:cxnSp>
        <p:nvCxnSpPr>
          <p:cNvPr id="446" name="Google Shape;446;p54"/>
          <p:cNvCxnSpPr/>
          <p:nvPr/>
        </p:nvCxnSpPr>
        <p:spPr>
          <a:xfrm>
            <a:off x="587400" y="1094450"/>
            <a:ext cx="566400" cy="0"/>
          </a:xfrm>
          <a:prstGeom prst="straightConnector1">
            <a:avLst/>
          </a:prstGeom>
          <a:noFill/>
          <a:ln cap="flat" cmpd="sng" w="38100">
            <a:solidFill>
              <a:schemeClr val="accent1"/>
            </a:solidFill>
            <a:prstDash val="solid"/>
            <a:round/>
            <a:headEnd len="sm" w="sm" type="none"/>
            <a:tailEnd len="sm" w="sm" type="none"/>
          </a:ln>
        </p:spPr>
      </p:cxnSp>
      <p:pic>
        <p:nvPicPr>
          <p:cNvPr id="447" name="Google Shape;447;p54"/>
          <p:cNvPicPr preferRelativeResize="0"/>
          <p:nvPr/>
        </p:nvPicPr>
        <p:blipFill rotWithShape="1">
          <a:blip r:embed="rId3">
            <a:alphaModFix/>
          </a:blip>
          <a:srcRect b="818" l="823" r="1146" t="2944"/>
          <a:stretch/>
        </p:blipFill>
        <p:spPr>
          <a:xfrm>
            <a:off x="3414025" y="-5250"/>
            <a:ext cx="4893134" cy="51539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5"/>
          <p:cNvSpPr/>
          <p:nvPr/>
        </p:nvSpPr>
        <p:spPr>
          <a:xfrm rot="5400000">
            <a:off x="-24403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
        <p:nvSpPr>
          <p:cNvPr id="453" name="Google Shape;453;p55"/>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nl" sz="2400">
                <a:solidFill>
                  <a:schemeClr val="dk1"/>
                </a:solidFill>
                <a:latin typeface="Proxima Nova"/>
                <a:ea typeface="Proxima Nova"/>
                <a:cs typeface="Proxima Nova"/>
                <a:sym typeface="Proxima Nova"/>
              </a:rPr>
              <a:t>Doorkomsten Lijn 5 rit 9u03</a:t>
            </a:r>
            <a:endParaRPr b="1" sz="2400">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t/>
            </a:r>
            <a:endParaRPr b="1" sz="2400">
              <a:latin typeface="Proxima Nova"/>
              <a:ea typeface="Proxima Nova"/>
              <a:cs typeface="Proxima Nova"/>
              <a:sym typeface="Proxima Nova"/>
            </a:endParaRPr>
          </a:p>
        </p:txBody>
      </p:sp>
      <p:cxnSp>
        <p:nvCxnSpPr>
          <p:cNvPr id="454" name="Google Shape;454;p55"/>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455" name="Google Shape;455;p55"/>
          <p:cNvPicPr preferRelativeResize="0"/>
          <p:nvPr/>
        </p:nvPicPr>
        <p:blipFill rotWithShape="1">
          <a:blip r:embed="rId3">
            <a:alphaModFix/>
          </a:blip>
          <a:srcRect b="1906" l="632" r="464" t="4197"/>
          <a:stretch/>
        </p:blipFill>
        <p:spPr>
          <a:xfrm>
            <a:off x="271700" y="1674250"/>
            <a:ext cx="8872297" cy="180675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6"/>
          <p:cNvSpPr/>
          <p:nvPr/>
        </p:nvSpPr>
        <p:spPr>
          <a:xfrm rot="5400000">
            <a:off x="-24403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
        <p:nvSpPr>
          <p:cNvPr id="461" name="Google Shape;461;p56"/>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nl" sz="2400">
                <a:solidFill>
                  <a:schemeClr val="dk1"/>
                </a:solidFill>
                <a:latin typeface="Proxima Nova"/>
                <a:ea typeface="Proxima Nova"/>
                <a:cs typeface="Proxima Nova"/>
                <a:sym typeface="Proxima Nova"/>
              </a:rPr>
              <a:t>Doorkomsten Lijn 5 rit 9u03</a:t>
            </a:r>
            <a:endParaRPr b="1" sz="2400">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t/>
            </a:r>
            <a:endParaRPr b="1" sz="2400">
              <a:latin typeface="Proxima Nova"/>
              <a:ea typeface="Proxima Nova"/>
              <a:cs typeface="Proxima Nova"/>
              <a:sym typeface="Proxima Nova"/>
            </a:endParaRPr>
          </a:p>
        </p:txBody>
      </p:sp>
      <p:cxnSp>
        <p:nvCxnSpPr>
          <p:cNvPr id="462" name="Google Shape;462;p56"/>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463" name="Google Shape;463;p56"/>
          <p:cNvPicPr preferRelativeResize="0"/>
          <p:nvPr/>
        </p:nvPicPr>
        <p:blipFill rotWithShape="1">
          <a:blip r:embed="rId3">
            <a:alphaModFix/>
          </a:blip>
          <a:srcRect b="1303" l="641" r="612" t="5621"/>
          <a:stretch/>
        </p:blipFill>
        <p:spPr>
          <a:xfrm>
            <a:off x="341900" y="954575"/>
            <a:ext cx="8460200" cy="32343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67" name="Shape 467"/>
        <p:cNvGrpSpPr/>
        <p:nvPr/>
      </p:nvGrpSpPr>
      <p:grpSpPr>
        <a:xfrm>
          <a:off x="0" y="0"/>
          <a:ext cx="0" cy="0"/>
          <a:chOff x="0" y="0"/>
          <a:chExt cx="0" cy="0"/>
        </a:xfrm>
      </p:grpSpPr>
      <p:sp>
        <p:nvSpPr>
          <p:cNvPr id="468" name="Google Shape;468;p57"/>
          <p:cNvSpPr txBox="1"/>
          <p:nvPr>
            <p:ph idx="4294967295" type="title"/>
          </p:nvPr>
        </p:nvSpPr>
        <p:spPr>
          <a:xfrm>
            <a:off x="228900" y="1343475"/>
            <a:ext cx="8686200" cy="2571900"/>
          </a:xfrm>
          <a:prstGeom prst="rect">
            <a:avLst/>
          </a:prstGeom>
          <a:noFill/>
          <a:ln>
            <a:noFill/>
          </a:ln>
        </p:spPr>
        <p:txBody>
          <a:bodyPr anchorCtr="0" anchor="ctr" bIns="91425" lIns="91425" spcFirstLastPara="1" rIns="91425" wrap="square" tIns="91425">
            <a:noAutofit/>
          </a:bodyPr>
          <a:lstStyle/>
          <a:p>
            <a:pPr indent="0" lvl="0" marL="0" rtl="0" algn="ctr">
              <a:lnSpc>
                <a:spcPct val="102702"/>
              </a:lnSpc>
              <a:spcBef>
                <a:spcPts val="0"/>
              </a:spcBef>
              <a:spcAft>
                <a:spcPts val="0"/>
              </a:spcAft>
              <a:buSzPts val="3700"/>
              <a:buNone/>
            </a:pPr>
            <a:r>
              <a:rPr b="1" lang="nl">
                <a:highlight>
                  <a:schemeClr val="accent1"/>
                </a:highlight>
              </a:rPr>
              <a:t>Q&amp;A and Discussion open issues</a:t>
            </a:r>
            <a:endParaRPr b="1">
              <a:highlight>
                <a:schemeClr val="accent1"/>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8"/>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Q&amp;A and Discussion open issues</a:t>
            </a:r>
            <a:endParaRPr b="1" i="0" sz="2400" u="none" cap="none" strike="noStrike">
              <a:solidFill>
                <a:srgbClr val="000000"/>
              </a:solidFill>
              <a:latin typeface="Proxima Nova"/>
              <a:ea typeface="Proxima Nova"/>
              <a:cs typeface="Proxima Nova"/>
              <a:sym typeface="Proxima Nova"/>
            </a:endParaRPr>
          </a:p>
        </p:txBody>
      </p:sp>
      <p:cxnSp>
        <p:nvCxnSpPr>
          <p:cNvPr id="474" name="Google Shape;474;p58"/>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475" name="Google Shape;475;p58"/>
          <p:cNvPicPr preferRelativeResize="0"/>
          <p:nvPr/>
        </p:nvPicPr>
        <p:blipFill rotWithShape="1">
          <a:blip r:embed="rId3">
            <a:alphaModFix/>
          </a:blip>
          <a:srcRect b="0" l="0" r="0" t="0"/>
          <a:stretch/>
        </p:blipFill>
        <p:spPr>
          <a:xfrm>
            <a:off x="2672240" y="1689400"/>
            <a:ext cx="3799525" cy="3454099"/>
          </a:xfrm>
          <a:prstGeom prst="rect">
            <a:avLst/>
          </a:prstGeom>
          <a:noFill/>
          <a:ln>
            <a:noFill/>
          </a:ln>
        </p:spPr>
      </p:pic>
      <p:sp>
        <p:nvSpPr>
          <p:cNvPr id="476" name="Google Shape;476;p58"/>
          <p:cNvSpPr txBox="1"/>
          <p:nvPr/>
        </p:nvSpPr>
        <p:spPr>
          <a:xfrm>
            <a:off x="980375" y="1096738"/>
            <a:ext cx="21201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nl" sz="1400" u="none" cap="none" strike="noStrike">
                <a:solidFill>
                  <a:srgbClr val="000000"/>
                </a:solidFill>
                <a:latin typeface="Proxima Nova"/>
                <a:ea typeface="Proxima Nova"/>
                <a:cs typeface="Proxima Nova"/>
                <a:sym typeface="Proxima Nova"/>
              </a:rPr>
              <a:t>W</a:t>
            </a:r>
            <a:r>
              <a:rPr lang="nl">
                <a:latin typeface="Proxima Nova"/>
                <a:ea typeface="Proxima Nova"/>
                <a:cs typeface="Proxima Nova"/>
                <a:sym typeface="Proxima Nova"/>
              </a:rPr>
              <a:t>hy are we doing</a:t>
            </a:r>
            <a:r>
              <a:rPr i="0" lang="nl" sz="1400" u="none" cap="none" strike="noStrike">
                <a:solidFill>
                  <a:srgbClr val="000000"/>
                </a:solidFill>
                <a:latin typeface="Proxima Nova"/>
                <a:ea typeface="Proxima Nova"/>
                <a:cs typeface="Proxima Nova"/>
                <a:sym typeface="Proxima Nova"/>
              </a:rPr>
              <a:t> </a:t>
            </a:r>
            <a:r>
              <a:rPr i="0" lang="nl" sz="1400" u="none" cap="none" strike="noStrike">
                <a:solidFill>
                  <a:srgbClr val="000000"/>
                </a:solidFill>
                <a:latin typeface="Proxima Nova"/>
                <a:ea typeface="Proxima Nova"/>
                <a:cs typeface="Proxima Nova"/>
                <a:sym typeface="Proxima Nova"/>
              </a:rPr>
              <a:t>...</a:t>
            </a:r>
            <a:r>
              <a:rPr i="0" lang="nl" sz="1400" u="none" cap="none" strike="noStrike">
                <a:solidFill>
                  <a:srgbClr val="000000"/>
                </a:solidFill>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477" name="Google Shape;477;p58"/>
          <p:cNvSpPr txBox="1"/>
          <p:nvPr/>
        </p:nvSpPr>
        <p:spPr>
          <a:xfrm>
            <a:off x="1610437" y="1888616"/>
            <a:ext cx="26307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nl">
                <a:latin typeface="Proxima Nova"/>
                <a:ea typeface="Proxima Nova"/>
                <a:cs typeface="Proxima Nova"/>
                <a:sym typeface="Proxima Nova"/>
              </a:rPr>
              <a:t>Shouldn’t we add … ?</a:t>
            </a:r>
            <a:endParaRPr>
              <a:latin typeface="Proxima Nova"/>
              <a:ea typeface="Proxima Nova"/>
              <a:cs typeface="Proxima Nova"/>
              <a:sym typeface="Proxima Nova"/>
            </a:endParaRPr>
          </a:p>
        </p:txBody>
      </p:sp>
      <p:sp>
        <p:nvSpPr>
          <p:cNvPr id="478" name="Google Shape;478;p58"/>
          <p:cNvSpPr txBox="1"/>
          <p:nvPr/>
        </p:nvSpPr>
        <p:spPr>
          <a:xfrm>
            <a:off x="5710900" y="1103050"/>
            <a:ext cx="26307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nl">
                <a:latin typeface="Proxima Nova"/>
                <a:ea typeface="Proxima Nova"/>
                <a:cs typeface="Proxima Nova"/>
                <a:sym typeface="Proxima Nova"/>
              </a:rPr>
              <a:t>Wouldn’t it be better if we … ?</a:t>
            </a:r>
            <a:endParaRPr>
              <a:latin typeface="Proxima Nova"/>
              <a:ea typeface="Proxima Nova"/>
              <a:cs typeface="Proxima Nova"/>
              <a:sym typeface="Proxima Nova"/>
            </a:endParaRPr>
          </a:p>
        </p:txBody>
      </p:sp>
      <p:sp>
        <p:nvSpPr>
          <p:cNvPr id="479" name="Google Shape;479;p58"/>
          <p:cNvSpPr txBox="1"/>
          <p:nvPr/>
        </p:nvSpPr>
        <p:spPr>
          <a:xfrm>
            <a:off x="3703807" y="1476515"/>
            <a:ext cx="17364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nl">
                <a:latin typeface="Proxima Nova"/>
                <a:ea typeface="Proxima Nova"/>
                <a:cs typeface="Proxima Nova"/>
                <a:sym typeface="Proxima Nova"/>
              </a:rPr>
              <a:t>What about … ?</a:t>
            </a:r>
            <a:endParaRPr>
              <a:latin typeface="Proxima Nova"/>
              <a:ea typeface="Proxima Nova"/>
              <a:cs typeface="Proxima Nova"/>
              <a:sym typeface="Proxima Nova"/>
            </a:endParaRPr>
          </a:p>
        </p:txBody>
      </p:sp>
      <p:sp>
        <p:nvSpPr>
          <p:cNvPr id="480" name="Google Shape;480;p58"/>
          <p:cNvSpPr txBox="1"/>
          <p:nvPr/>
        </p:nvSpPr>
        <p:spPr>
          <a:xfrm>
            <a:off x="5513845" y="1888615"/>
            <a:ext cx="17364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nl">
                <a:latin typeface="Proxima Nova"/>
                <a:ea typeface="Proxima Nova"/>
                <a:cs typeface="Proxima Nova"/>
                <a:sym typeface="Proxima Nova"/>
              </a:rPr>
              <a:t>Why don’t we … ?</a:t>
            </a:r>
            <a:endParaRPr>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Agenda</a:t>
            </a:r>
            <a:endParaRPr b="1" i="0" sz="2400" u="none" cap="none" strike="noStrike">
              <a:solidFill>
                <a:srgbClr val="000000"/>
              </a:solidFill>
              <a:latin typeface="Proxima Nova"/>
              <a:ea typeface="Proxima Nova"/>
              <a:cs typeface="Proxima Nova"/>
              <a:sym typeface="Proxima Nova"/>
            </a:endParaRPr>
          </a:p>
        </p:txBody>
      </p:sp>
      <p:cxnSp>
        <p:nvCxnSpPr>
          <p:cNvPr id="117" name="Google Shape;117;p23"/>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graphicFrame>
        <p:nvGraphicFramePr>
          <p:cNvPr id="118" name="Google Shape;118;p23"/>
          <p:cNvGraphicFramePr/>
          <p:nvPr/>
        </p:nvGraphicFramePr>
        <p:xfrm>
          <a:off x="952500" y="1533038"/>
          <a:ext cx="3000000" cy="3000000"/>
        </p:xfrm>
        <a:graphic>
          <a:graphicData uri="http://schemas.openxmlformats.org/drawingml/2006/table">
            <a:tbl>
              <a:tblPr>
                <a:noFill/>
                <a:tableStyleId>{1C60D28E-F4F5-4BD3-854D-42B472C7A020}</a:tableStyleId>
              </a:tblPr>
              <a:tblGrid>
                <a:gridCol w="5732975"/>
                <a:gridCol w="1506025"/>
              </a:tblGrid>
              <a:tr h="381000">
                <a:tc>
                  <a:txBody>
                    <a:bodyPr/>
                    <a:lstStyle/>
                    <a:p>
                      <a:pPr indent="0" lvl="0" marL="0" rtl="0" algn="l">
                        <a:spcBef>
                          <a:spcPts val="0"/>
                        </a:spcBef>
                        <a:spcAft>
                          <a:spcPts val="0"/>
                        </a:spcAft>
                        <a:buNone/>
                      </a:pPr>
                      <a:r>
                        <a:rPr lang="nl">
                          <a:solidFill>
                            <a:schemeClr val="lt1"/>
                          </a:solidFill>
                        </a:rPr>
                        <a:t>Introduction</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nl">
                          <a:solidFill>
                            <a:schemeClr val="lt1"/>
                          </a:solidFill>
                        </a:rPr>
                        <a:t>10’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solidFill>
                  </a:tcPr>
                </a:tc>
              </a:tr>
              <a:tr h="381000">
                <a:tc>
                  <a:txBody>
                    <a:bodyPr/>
                    <a:lstStyle/>
                    <a:p>
                      <a:pPr indent="0" lvl="0" marL="0" rtl="0" algn="l">
                        <a:spcBef>
                          <a:spcPts val="0"/>
                        </a:spcBef>
                        <a:spcAft>
                          <a:spcPts val="0"/>
                        </a:spcAft>
                        <a:buNone/>
                      </a:pPr>
                      <a:r>
                        <a:rPr lang="nl">
                          <a:solidFill>
                            <a:schemeClr val="lt1"/>
                          </a:solidFill>
                        </a:rPr>
                        <a:t>Recap business workshop</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7F7F7F"/>
                    </a:solidFill>
                  </a:tcPr>
                </a:tc>
                <a:tc>
                  <a:txBody>
                    <a:bodyPr/>
                    <a:lstStyle/>
                    <a:p>
                      <a:pPr indent="0" lvl="0" marL="0" rtl="0" algn="l">
                        <a:spcBef>
                          <a:spcPts val="0"/>
                        </a:spcBef>
                        <a:spcAft>
                          <a:spcPts val="0"/>
                        </a:spcAft>
                        <a:buNone/>
                      </a:pPr>
                      <a:r>
                        <a:rPr lang="nl">
                          <a:solidFill>
                            <a:schemeClr val="lt1"/>
                          </a:solidFill>
                        </a:rPr>
                        <a:t>10’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7F7F7F"/>
                    </a:solidFill>
                  </a:tcPr>
                </a:tc>
              </a:tr>
              <a:tr h="381000">
                <a:tc>
                  <a:txBody>
                    <a:bodyPr/>
                    <a:lstStyle/>
                    <a:p>
                      <a:pPr indent="0" lvl="0" marL="0" rtl="0" algn="l">
                        <a:spcBef>
                          <a:spcPts val="0"/>
                        </a:spcBef>
                        <a:spcAft>
                          <a:spcPts val="0"/>
                        </a:spcAft>
                        <a:buNone/>
                      </a:pPr>
                      <a:r>
                        <a:rPr lang="nl">
                          <a:solidFill>
                            <a:schemeClr val="lt1"/>
                          </a:solidFill>
                        </a:rPr>
                        <a:t>Discussion core model</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nl">
                          <a:solidFill>
                            <a:schemeClr val="lt1"/>
                          </a:solidFill>
                        </a:rPr>
                        <a:t>70’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solidFill>
                  </a:tcPr>
                </a:tc>
              </a:tr>
              <a:tr h="381000">
                <a:tc>
                  <a:txBody>
                    <a:bodyPr/>
                    <a:lstStyle/>
                    <a:p>
                      <a:pPr indent="0" lvl="0" marL="0" rtl="0" algn="l">
                        <a:spcBef>
                          <a:spcPts val="0"/>
                        </a:spcBef>
                        <a:spcAft>
                          <a:spcPts val="0"/>
                        </a:spcAft>
                        <a:buNone/>
                      </a:pPr>
                      <a:r>
                        <a:rPr lang="nl">
                          <a:solidFill>
                            <a:schemeClr val="lt1"/>
                          </a:solidFill>
                        </a:rPr>
                        <a:t>Break</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nl">
                          <a:solidFill>
                            <a:schemeClr val="lt1"/>
                          </a:solidFill>
                        </a:rPr>
                        <a:t>10’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solidFill>
                  </a:tcPr>
                </a:tc>
              </a:tr>
              <a:tr h="381000">
                <a:tc>
                  <a:txBody>
                    <a:bodyPr/>
                    <a:lstStyle/>
                    <a:p>
                      <a:pPr indent="0" lvl="0" marL="0" rtl="0" algn="l">
                        <a:spcBef>
                          <a:spcPts val="0"/>
                        </a:spcBef>
                        <a:spcAft>
                          <a:spcPts val="0"/>
                        </a:spcAft>
                        <a:buNone/>
                      </a:pPr>
                      <a:r>
                        <a:rPr lang="nl">
                          <a:solidFill>
                            <a:schemeClr val="lt1"/>
                          </a:solidFill>
                        </a:rPr>
                        <a:t>Practical examples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7F7F7F"/>
                    </a:solidFill>
                  </a:tcPr>
                </a:tc>
                <a:tc>
                  <a:txBody>
                    <a:bodyPr/>
                    <a:lstStyle/>
                    <a:p>
                      <a:pPr indent="0" lvl="0" marL="0" rtl="0" algn="l">
                        <a:spcBef>
                          <a:spcPts val="0"/>
                        </a:spcBef>
                        <a:spcAft>
                          <a:spcPts val="0"/>
                        </a:spcAft>
                        <a:buNone/>
                      </a:pPr>
                      <a:r>
                        <a:rPr lang="nl">
                          <a:solidFill>
                            <a:schemeClr val="lt1"/>
                          </a:solidFill>
                        </a:rPr>
                        <a:t>50’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7F7F7F"/>
                    </a:solidFill>
                  </a:tcPr>
                </a:tc>
              </a:tr>
              <a:tr h="381000">
                <a:tc>
                  <a:txBody>
                    <a:bodyPr/>
                    <a:lstStyle/>
                    <a:p>
                      <a:pPr indent="0" lvl="0" marL="0" rtl="0" algn="l">
                        <a:spcBef>
                          <a:spcPts val="0"/>
                        </a:spcBef>
                        <a:spcAft>
                          <a:spcPts val="0"/>
                        </a:spcAft>
                        <a:buNone/>
                      </a:pPr>
                      <a:r>
                        <a:rPr lang="nl">
                          <a:solidFill>
                            <a:schemeClr val="lt1"/>
                          </a:solidFill>
                        </a:rPr>
                        <a:t>Q&amp;A and discussion open issues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solidFill>
                  </a:tcPr>
                </a:tc>
                <a:tc>
                  <a:txBody>
                    <a:bodyPr/>
                    <a:lstStyle/>
                    <a:p>
                      <a:pPr indent="0" lvl="0" marL="0" rtl="0" algn="l">
                        <a:spcBef>
                          <a:spcPts val="0"/>
                        </a:spcBef>
                        <a:spcAft>
                          <a:spcPts val="0"/>
                        </a:spcAft>
                        <a:buNone/>
                      </a:pPr>
                      <a:r>
                        <a:rPr lang="nl">
                          <a:solidFill>
                            <a:schemeClr val="lt1"/>
                          </a:solidFill>
                        </a:rPr>
                        <a:t>20’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solidFill>
                  </a:tcPr>
                </a:tc>
              </a:tr>
              <a:tr h="381000">
                <a:tc>
                  <a:txBody>
                    <a:bodyPr/>
                    <a:lstStyle/>
                    <a:p>
                      <a:pPr indent="0" lvl="0" marL="0" rtl="0" algn="l">
                        <a:spcBef>
                          <a:spcPts val="0"/>
                        </a:spcBef>
                        <a:spcAft>
                          <a:spcPts val="0"/>
                        </a:spcAft>
                        <a:buNone/>
                      </a:pPr>
                      <a:r>
                        <a:rPr lang="nl">
                          <a:solidFill>
                            <a:schemeClr val="lt1"/>
                          </a:solidFill>
                        </a:rPr>
                        <a:t>Next steps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7F7F7F"/>
                    </a:solidFill>
                  </a:tcPr>
                </a:tc>
                <a:tc>
                  <a:txBody>
                    <a:bodyPr/>
                    <a:lstStyle/>
                    <a:p>
                      <a:pPr indent="0" lvl="0" marL="0" rtl="0" algn="l">
                        <a:spcBef>
                          <a:spcPts val="0"/>
                        </a:spcBef>
                        <a:spcAft>
                          <a:spcPts val="0"/>
                        </a:spcAft>
                        <a:buNone/>
                      </a:pPr>
                      <a:r>
                        <a:rPr lang="nl">
                          <a:solidFill>
                            <a:schemeClr val="lt1"/>
                          </a:solidFill>
                        </a:rPr>
                        <a:t>10’</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7F7F7F"/>
                    </a:solidFill>
                  </a:tcPr>
                </a:tc>
              </a:tr>
            </a:tbl>
          </a:graphicData>
        </a:graphic>
      </p:graphicFrame>
      <p:sp>
        <p:nvSpPr>
          <p:cNvPr id="119" name="Google Shape;119;p23"/>
          <p:cNvSpPr/>
          <p:nvPr/>
        </p:nvSpPr>
        <p:spPr>
          <a:xfrm rot="5400000">
            <a:off x="-24420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84" name="Shape 484"/>
        <p:cNvGrpSpPr/>
        <p:nvPr/>
      </p:nvGrpSpPr>
      <p:grpSpPr>
        <a:xfrm>
          <a:off x="0" y="0"/>
          <a:ext cx="0" cy="0"/>
          <a:chOff x="0" y="0"/>
          <a:chExt cx="0" cy="0"/>
        </a:xfrm>
      </p:grpSpPr>
      <p:sp>
        <p:nvSpPr>
          <p:cNvPr id="485" name="Google Shape;485;p59"/>
          <p:cNvSpPr txBox="1"/>
          <p:nvPr>
            <p:ph idx="4294967295" type="title"/>
          </p:nvPr>
        </p:nvSpPr>
        <p:spPr>
          <a:xfrm>
            <a:off x="228900" y="1343475"/>
            <a:ext cx="8686200" cy="2571900"/>
          </a:xfrm>
          <a:prstGeom prst="rect">
            <a:avLst/>
          </a:prstGeom>
          <a:noFill/>
          <a:ln>
            <a:noFill/>
          </a:ln>
        </p:spPr>
        <p:txBody>
          <a:bodyPr anchorCtr="0" anchor="ctr" bIns="91425" lIns="91425" spcFirstLastPara="1" rIns="91425" wrap="square" tIns="91425">
            <a:noAutofit/>
          </a:bodyPr>
          <a:lstStyle/>
          <a:p>
            <a:pPr indent="0" lvl="0" marL="0" rtl="0" algn="ctr">
              <a:lnSpc>
                <a:spcPct val="102702"/>
              </a:lnSpc>
              <a:spcBef>
                <a:spcPts val="0"/>
              </a:spcBef>
              <a:spcAft>
                <a:spcPts val="0"/>
              </a:spcAft>
              <a:buSzPts val="3700"/>
              <a:buNone/>
            </a:pPr>
            <a:r>
              <a:rPr b="1" lang="nl">
                <a:highlight>
                  <a:schemeClr val="accent1"/>
                </a:highlight>
              </a:rPr>
              <a:t>Next steps</a:t>
            </a:r>
            <a:endParaRPr b="1">
              <a:highlight>
                <a:schemeClr val="accent1"/>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0"/>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T</a:t>
            </a:r>
            <a:r>
              <a:rPr b="1" lang="nl" sz="2400">
                <a:latin typeface="Proxima Nova"/>
                <a:ea typeface="Proxima Nova"/>
                <a:cs typeface="Proxima Nova"/>
                <a:sym typeface="Proxima Nova"/>
              </a:rPr>
              <a:t>imeline</a:t>
            </a:r>
            <a:endParaRPr b="1" i="0" sz="2400" u="none" cap="none" strike="noStrike">
              <a:solidFill>
                <a:srgbClr val="000000"/>
              </a:solidFill>
              <a:latin typeface="Proxima Nova"/>
              <a:ea typeface="Proxima Nova"/>
              <a:cs typeface="Proxima Nova"/>
              <a:sym typeface="Proxima Nova"/>
            </a:endParaRPr>
          </a:p>
        </p:txBody>
      </p:sp>
      <p:cxnSp>
        <p:nvCxnSpPr>
          <p:cNvPr id="491" name="Google Shape;491;p60"/>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492" name="Google Shape;492;p60"/>
          <p:cNvSpPr/>
          <p:nvPr/>
        </p:nvSpPr>
        <p:spPr>
          <a:xfrm>
            <a:off x="7223150" y="2356500"/>
            <a:ext cx="1214100" cy="4305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93" name="Google Shape;493;p60"/>
          <p:cNvSpPr/>
          <p:nvPr/>
        </p:nvSpPr>
        <p:spPr>
          <a:xfrm>
            <a:off x="6013775" y="2461800"/>
            <a:ext cx="1139100" cy="219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solidFill>
                  <a:schemeClr val="lt1"/>
                </a:solidFill>
              </a:rPr>
              <a:t>May</a:t>
            </a:r>
            <a:endParaRPr>
              <a:solidFill>
                <a:schemeClr val="lt1"/>
              </a:solidFill>
            </a:endParaRPr>
          </a:p>
        </p:txBody>
      </p:sp>
      <p:sp>
        <p:nvSpPr>
          <p:cNvPr id="494" name="Google Shape;494;p60"/>
          <p:cNvSpPr/>
          <p:nvPr/>
        </p:nvSpPr>
        <p:spPr>
          <a:xfrm>
            <a:off x="2385650" y="2461800"/>
            <a:ext cx="1139100" cy="219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solidFill>
                  <a:schemeClr val="lt1"/>
                </a:solidFill>
              </a:rPr>
              <a:t>February</a:t>
            </a:r>
            <a:endParaRPr>
              <a:solidFill>
                <a:schemeClr val="lt1"/>
              </a:solidFill>
            </a:endParaRPr>
          </a:p>
        </p:txBody>
      </p:sp>
      <p:sp>
        <p:nvSpPr>
          <p:cNvPr id="495" name="Google Shape;495;p60"/>
          <p:cNvSpPr/>
          <p:nvPr/>
        </p:nvSpPr>
        <p:spPr>
          <a:xfrm>
            <a:off x="3595025" y="2461800"/>
            <a:ext cx="1139100" cy="219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solidFill>
                  <a:schemeClr val="lt1"/>
                </a:solidFill>
              </a:rPr>
              <a:t>March</a:t>
            </a:r>
            <a:endParaRPr>
              <a:solidFill>
                <a:schemeClr val="lt1"/>
              </a:solidFill>
            </a:endParaRPr>
          </a:p>
        </p:txBody>
      </p:sp>
      <p:sp>
        <p:nvSpPr>
          <p:cNvPr id="496" name="Google Shape;496;p60"/>
          <p:cNvSpPr/>
          <p:nvPr/>
        </p:nvSpPr>
        <p:spPr>
          <a:xfrm>
            <a:off x="1176275" y="2461800"/>
            <a:ext cx="1139100" cy="219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solidFill>
                  <a:schemeClr val="lt1"/>
                </a:solidFill>
              </a:rPr>
              <a:t>January</a:t>
            </a:r>
            <a:endParaRPr sz="1200">
              <a:solidFill>
                <a:schemeClr val="lt1"/>
              </a:solidFill>
            </a:endParaRPr>
          </a:p>
        </p:txBody>
      </p:sp>
      <p:sp>
        <p:nvSpPr>
          <p:cNvPr id="497" name="Google Shape;497;p60"/>
          <p:cNvSpPr/>
          <p:nvPr/>
        </p:nvSpPr>
        <p:spPr>
          <a:xfrm>
            <a:off x="4804400" y="2461800"/>
            <a:ext cx="1139100" cy="219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solidFill>
                  <a:schemeClr val="lt1"/>
                </a:solidFill>
              </a:rPr>
              <a:t>April</a:t>
            </a:r>
            <a:endParaRPr>
              <a:solidFill>
                <a:schemeClr val="lt1"/>
              </a:solidFill>
            </a:endParaRPr>
          </a:p>
        </p:txBody>
      </p:sp>
      <p:cxnSp>
        <p:nvCxnSpPr>
          <p:cNvPr id="498" name="Google Shape;498;p60"/>
          <p:cNvCxnSpPr/>
          <p:nvPr/>
        </p:nvCxnSpPr>
        <p:spPr>
          <a:xfrm rot="10800000">
            <a:off x="1513300" y="1515175"/>
            <a:ext cx="0" cy="950700"/>
          </a:xfrm>
          <a:prstGeom prst="straightConnector1">
            <a:avLst/>
          </a:prstGeom>
          <a:noFill/>
          <a:ln cap="flat" cmpd="sng" w="9525">
            <a:solidFill>
              <a:schemeClr val="accent1"/>
            </a:solidFill>
            <a:prstDash val="solid"/>
            <a:round/>
            <a:headEnd len="med" w="med" type="none"/>
            <a:tailEnd len="med" w="med" type="oval"/>
          </a:ln>
        </p:spPr>
      </p:cxnSp>
      <p:sp>
        <p:nvSpPr>
          <p:cNvPr id="499" name="Google Shape;499;p60"/>
          <p:cNvSpPr txBox="1"/>
          <p:nvPr/>
        </p:nvSpPr>
        <p:spPr>
          <a:xfrm>
            <a:off x="1526500" y="1362775"/>
            <a:ext cx="18024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200">
                <a:latin typeface="Calibri"/>
                <a:ea typeface="Calibri"/>
                <a:cs typeface="Calibri"/>
                <a:sym typeface="Calibri"/>
              </a:rPr>
              <a:t>11</a:t>
            </a:r>
            <a:br>
              <a:rPr b="1" lang="nl" sz="1200">
                <a:latin typeface="Calibri"/>
                <a:ea typeface="Calibri"/>
                <a:cs typeface="Calibri"/>
                <a:sym typeface="Calibri"/>
              </a:rPr>
            </a:br>
            <a:r>
              <a:rPr lang="nl" sz="1200">
                <a:latin typeface="Calibri"/>
                <a:ea typeface="Calibri"/>
                <a:cs typeface="Calibri"/>
                <a:sym typeface="Calibri"/>
              </a:rPr>
              <a:t>Business</a:t>
            </a:r>
            <a:br>
              <a:rPr lang="nl" sz="1200">
                <a:latin typeface="Calibri"/>
                <a:ea typeface="Calibri"/>
                <a:cs typeface="Calibri"/>
                <a:sym typeface="Calibri"/>
              </a:rPr>
            </a:br>
            <a:r>
              <a:rPr lang="nl" sz="1200">
                <a:latin typeface="Calibri"/>
                <a:ea typeface="Calibri"/>
                <a:cs typeface="Calibri"/>
                <a:sym typeface="Calibri"/>
              </a:rPr>
              <a:t>workshop</a:t>
            </a:r>
            <a:endParaRPr sz="1200">
              <a:latin typeface="Calibri"/>
              <a:ea typeface="Calibri"/>
              <a:cs typeface="Calibri"/>
              <a:sym typeface="Calibri"/>
            </a:endParaRPr>
          </a:p>
        </p:txBody>
      </p:sp>
      <p:cxnSp>
        <p:nvCxnSpPr>
          <p:cNvPr id="500" name="Google Shape;500;p60"/>
          <p:cNvCxnSpPr/>
          <p:nvPr/>
        </p:nvCxnSpPr>
        <p:spPr>
          <a:xfrm flipH="1">
            <a:off x="2684125" y="2682125"/>
            <a:ext cx="2700" cy="820800"/>
          </a:xfrm>
          <a:prstGeom prst="straightConnector1">
            <a:avLst/>
          </a:prstGeom>
          <a:noFill/>
          <a:ln cap="flat" cmpd="sng" w="9525">
            <a:solidFill>
              <a:schemeClr val="accent1"/>
            </a:solidFill>
            <a:prstDash val="solid"/>
            <a:round/>
            <a:headEnd len="med" w="med" type="none"/>
            <a:tailEnd len="med" w="med" type="oval"/>
          </a:ln>
        </p:spPr>
      </p:cxnSp>
      <p:sp>
        <p:nvSpPr>
          <p:cNvPr id="501" name="Google Shape;501;p60"/>
          <p:cNvSpPr txBox="1"/>
          <p:nvPr/>
        </p:nvSpPr>
        <p:spPr>
          <a:xfrm>
            <a:off x="2726375" y="2950425"/>
            <a:ext cx="18024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1</a:t>
            </a:r>
            <a:endParaRPr sz="1200">
              <a:latin typeface="Calibri"/>
              <a:ea typeface="Calibri"/>
              <a:cs typeface="Calibri"/>
              <a:sym typeface="Calibri"/>
            </a:endParaRPr>
          </a:p>
          <a:p>
            <a:pPr indent="0" lvl="0" marL="0" rtl="0" algn="l">
              <a:spcBef>
                <a:spcPts val="0"/>
              </a:spcBef>
              <a:spcAft>
                <a:spcPts val="0"/>
              </a:spcAft>
              <a:buNone/>
            </a:pPr>
            <a:r>
              <a:rPr b="1" lang="nl" sz="1200">
                <a:latin typeface="Calibri"/>
                <a:ea typeface="Calibri"/>
                <a:cs typeface="Calibri"/>
                <a:sym typeface="Calibri"/>
              </a:rPr>
              <a:t>8</a:t>
            </a:r>
            <a:endParaRPr b="1" sz="1200">
              <a:latin typeface="Calibri"/>
              <a:ea typeface="Calibri"/>
              <a:cs typeface="Calibri"/>
              <a:sym typeface="Calibri"/>
            </a:endParaRPr>
          </a:p>
        </p:txBody>
      </p:sp>
      <p:cxnSp>
        <p:nvCxnSpPr>
          <p:cNvPr id="502" name="Google Shape;502;p60"/>
          <p:cNvCxnSpPr/>
          <p:nvPr/>
        </p:nvCxnSpPr>
        <p:spPr>
          <a:xfrm rot="10800000">
            <a:off x="3740400" y="1515175"/>
            <a:ext cx="0" cy="950700"/>
          </a:xfrm>
          <a:prstGeom prst="straightConnector1">
            <a:avLst/>
          </a:prstGeom>
          <a:noFill/>
          <a:ln cap="flat" cmpd="sng" w="9525">
            <a:solidFill>
              <a:schemeClr val="accent1"/>
            </a:solidFill>
            <a:prstDash val="solid"/>
            <a:round/>
            <a:headEnd len="med" w="med" type="none"/>
            <a:tailEnd len="med" w="med" type="oval"/>
          </a:ln>
        </p:spPr>
      </p:cxnSp>
      <p:sp>
        <p:nvSpPr>
          <p:cNvPr id="503" name="Google Shape;503;p60"/>
          <p:cNvSpPr txBox="1"/>
          <p:nvPr/>
        </p:nvSpPr>
        <p:spPr>
          <a:xfrm>
            <a:off x="3753600" y="1362775"/>
            <a:ext cx="18024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200">
                <a:latin typeface="Calibri"/>
                <a:ea typeface="Calibri"/>
                <a:cs typeface="Calibri"/>
                <a:sym typeface="Calibri"/>
              </a:rPr>
              <a:t>4</a:t>
            </a:r>
            <a:br>
              <a:rPr b="1" lang="nl" sz="1200">
                <a:latin typeface="Calibri"/>
                <a:ea typeface="Calibri"/>
                <a:cs typeface="Calibri"/>
                <a:sym typeface="Calibri"/>
              </a:rPr>
            </a:b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2</a:t>
            </a:r>
            <a:endParaRPr sz="1200">
              <a:latin typeface="Calibri"/>
              <a:ea typeface="Calibri"/>
              <a:cs typeface="Calibri"/>
              <a:sym typeface="Calibri"/>
            </a:endParaRPr>
          </a:p>
        </p:txBody>
      </p:sp>
      <p:cxnSp>
        <p:nvCxnSpPr>
          <p:cNvPr id="504" name="Google Shape;504;p60"/>
          <p:cNvCxnSpPr/>
          <p:nvPr/>
        </p:nvCxnSpPr>
        <p:spPr>
          <a:xfrm flipH="1">
            <a:off x="4451625" y="2682125"/>
            <a:ext cx="2700" cy="820800"/>
          </a:xfrm>
          <a:prstGeom prst="straightConnector1">
            <a:avLst/>
          </a:prstGeom>
          <a:noFill/>
          <a:ln cap="flat" cmpd="sng" w="9525">
            <a:solidFill>
              <a:schemeClr val="accent1"/>
            </a:solidFill>
            <a:prstDash val="solid"/>
            <a:round/>
            <a:headEnd len="med" w="med" type="none"/>
            <a:tailEnd len="med" w="med" type="oval"/>
          </a:ln>
        </p:spPr>
      </p:cxnSp>
      <p:sp>
        <p:nvSpPr>
          <p:cNvPr id="505" name="Google Shape;505;p60"/>
          <p:cNvSpPr txBox="1"/>
          <p:nvPr/>
        </p:nvSpPr>
        <p:spPr>
          <a:xfrm>
            <a:off x="4493875" y="2950425"/>
            <a:ext cx="18024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3</a:t>
            </a:r>
            <a:endParaRPr sz="1200">
              <a:latin typeface="Calibri"/>
              <a:ea typeface="Calibri"/>
              <a:cs typeface="Calibri"/>
              <a:sym typeface="Calibri"/>
            </a:endParaRPr>
          </a:p>
          <a:p>
            <a:pPr indent="0" lvl="0" marL="0" rtl="0" algn="l">
              <a:spcBef>
                <a:spcPts val="0"/>
              </a:spcBef>
              <a:spcAft>
                <a:spcPts val="0"/>
              </a:spcAft>
              <a:buNone/>
            </a:pPr>
            <a:r>
              <a:rPr b="1" lang="nl" sz="1200">
                <a:latin typeface="Calibri"/>
                <a:ea typeface="Calibri"/>
                <a:cs typeface="Calibri"/>
                <a:sym typeface="Calibri"/>
              </a:rPr>
              <a:t>25</a:t>
            </a:r>
            <a:endParaRPr b="1" sz="1200">
              <a:latin typeface="Calibri"/>
              <a:ea typeface="Calibri"/>
              <a:cs typeface="Calibri"/>
              <a:sym typeface="Calibri"/>
            </a:endParaRPr>
          </a:p>
        </p:txBody>
      </p:sp>
      <p:cxnSp>
        <p:nvCxnSpPr>
          <p:cNvPr id="506" name="Google Shape;506;p60"/>
          <p:cNvCxnSpPr/>
          <p:nvPr/>
        </p:nvCxnSpPr>
        <p:spPr>
          <a:xfrm rot="10800000">
            <a:off x="5622625" y="1515175"/>
            <a:ext cx="0" cy="950700"/>
          </a:xfrm>
          <a:prstGeom prst="straightConnector1">
            <a:avLst/>
          </a:prstGeom>
          <a:noFill/>
          <a:ln cap="flat" cmpd="sng" w="9525">
            <a:solidFill>
              <a:schemeClr val="accent1"/>
            </a:solidFill>
            <a:prstDash val="solid"/>
            <a:round/>
            <a:headEnd len="med" w="med" type="none"/>
            <a:tailEnd len="med" w="med" type="oval"/>
          </a:ln>
        </p:spPr>
      </p:cxnSp>
      <p:sp>
        <p:nvSpPr>
          <p:cNvPr id="507" name="Google Shape;507;p60"/>
          <p:cNvSpPr txBox="1"/>
          <p:nvPr/>
        </p:nvSpPr>
        <p:spPr>
          <a:xfrm>
            <a:off x="5635825" y="1362775"/>
            <a:ext cx="18024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200">
                <a:latin typeface="Calibri"/>
                <a:ea typeface="Calibri"/>
                <a:cs typeface="Calibri"/>
                <a:sym typeface="Calibri"/>
              </a:rPr>
              <a:t>22</a:t>
            </a:r>
            <a:br>
              <a:rPr b="1" lang="nl" sz="1200">
                <a:latin typeface="Calibri"/>
                <a:ea typeface="Calibri"/>
                <a:cs typeface="Calibri"/>
                <a:sym typeface="Calibri"/>
              </a:rPr>
            </a:b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4</a:t>
            </a:r>
            <a:endParaRPr sz="1200">
              <a:latin typeface="Calibri"/>
              <a:ea typeface="Calibri"/>
              <a:cs typeface="Calibri"/>
              <a:sym typeface="Calibri"/>
            </a:endParaRPr>
          </a:p>
        </p:txBody>
      </p:sp>
      <p:cxnSp>
        <p:nvCxnSpPr>
          <p:cNvPr id="508" name="Google Shape;508;p60"/>
          <p:cNvCxnSpPr/>
          <p:nvPr/>
        </p:nvCxnSpPr>
        <p:spPr>
          <a:xfrm flipH="1">
            <a:off x="6373325" y="2682125"/>
            <a:ext cx="2700" cy="820800"/>
          </a:xfrm>
          <a:prstGeom prst="straightConnector1">
            <a:avLst/>
          </a:prstGeom>
          <a:noFill/>
          <a:ln cap="flat" cmpd="sng" w="9525">
            <a:solidFill>
              <a:schemeClr val="accent1"/>
            </a:solidFill>
            <a:prstDash val="solid"/>
            <a:round/>
            <a:headEnd len="med" w="med" type="none"/>
            <a:tailEnd len="med" w="med" type="oval"/>
          </a:ln>
        </p:spPr>
      </p:cxnSp>
      <p:sp>
        <p:nvSpPr>
          <p:cNvPr id="509" name="Google Shape;509;p60"/>
          <p:cNvSpPr txBox="1"/>
          <p:nvPr/>
        </p:nvSpPr>
        <p:spPr>
          <a:xfrm>
            <a:off x="6415575" y="2950425"/>
            <a:ext cx="18024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5</a:t>
            </a:r>
            <a:endParaRPr sz="1200">
              <a:latin typeface="Calibri"/>
              <a:ea typeface="Calibri"/>
              <a:cs typeface="Calibri"/>
              <a:sym typeface="Calibri"/>
            </a:endParaRPr>
          </a:p>
          <a:p>
            <a:pPr indent="0" lvl="0" marL="0" rtl="0" algn="l">
              <a:spcBef>
                <a:spcPts val="0"/>
              </a:spcBef>
              <a:spcAft>
                <a:spcPts val="0"/>
              </a:spcAft>
              <a:buNone/>
            </a:pPr>
            <a:r>
              <a:rPr b="1" lang="nl" sz="1200">
                <a:latin typeface="Calibri"/>
                <a:ea typeface="Calibri"/>
                <a:cs typeface="Calibri"/>
                <a:sym typeface="Calibri"/>
              </a:rPr>
              <a:t>10</a:t>
            </a:r>
            <a:endParaRPr b="1" sz="1200">
              <a:latin typeface="Calibri"/>
              <a:ea typeface="Calibri"/>
              <a:cs typeface="Calibri"/>
              <a:sym typeface="Calibri"/>
            </a:endParaRPr>
          </a:p>
        </p:txBody>
      </p:sp>
      <p:sp>
        <p:nvSpPr>
          <p:cNvPr id="510" name="Google Shape;510;p60"/>
          <p:cNvSpPr/>
          <p:nvPr/>
        </p:nvSpPr>
        <p:spPr>
          <a:xfrm rot="5400000">
            <a:off x="-24420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grpSp>
        <p:nvGrpSpPr>
          <p:cNvPr id="515" name="Google Shape;515;p61"/>
          <p:cNvGrpSpPr/>
          <p:nvPr/>
        </p:nvGrpSpPr>
        <p:grpSpPr>
          <a:xfrm>
            <a:off x="641992" y="1369515"/>
            <a:ext cx="478299" cy="478299"/>
            <a:chOff x="4640263" y="1219200"/>
            <a:chExt cx="123825" cy="123825"/>
          </a:xfrm>
        </p:grpSpPr>
        <p:sp>
          <p:nvSpPr>
            <p:cNvPr id="516" name="Google Shape;516;p61"/>
            <p:cNvSpPr/>
            <p:nvPr/>
          </p:nvSpPr>
          <p:spPr>
            <a:xfrm>
              <a:off x="4673600" y="1285875"/>
              <a:ext cx="22225" cy="22225"/>
            </a:xfrm>
            <a:custGeom>
              <a:rect b="b" l="l" r="r" t="t"/>
              <a:pathLst>
                <a:path extrusionOk="0" h="100" w="106">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7" name="Google Shape;517;p61"/>
            <p:cNvSpPr/>
            <p:nvPr/>
          </p:nvSpPr>
          <p:spPr>
            <a:xfrm>
              <a:off x="4652963" y="1265238"/>
              <a:ext cx="65088" cy="65088"/>
            </a:xfrm>
            <a:custGeom>
              <a:rect b="b" l="l" r="r" t="t"/>
              <a:pathLst>
                <a:path extrusionOk="0" h="304" w="304">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8" name="Google Shape;518;p61"/>
            <p:cNvSpPr/>
            <p:nvPr/>
          </p:nvSpPr>
          <p:spPr>
            <a:xfrm>
              <a:off x="4703763" y="1233488"/>
              <a:ext cx="47625" cy="47625"/>
            </a:xfrm>
            <a:custGeom>
              <a:rect b="b" l="l" r="r" t="t"/>
              <a:pathLst>
                <a:path extrusionOk="0" h="223" w="224">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9" name="Google Shape;519;p61"/>
            <p:cNvSpPr/>
            <p:nvPr/>
          </p:nvSpPr>
          <p:spPr>
            <a:xfrm>
              <a:off x="4719638" y="1249363"/>
              <a:ext cx="17463" cy="15875"/>
            </a:xfrm>
            <a:custGeom>
              <a:rect b="b" l="l" r="r" t="t"/>
              <a:pathLst>
                <a:path extrusionOk="0" h="79" w="8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0" name="Google Shape;520;p61"/>
            <p:cNvSpPr/>
            <p:nvPr/>
          </p:nvSpPr>
          <p:spPr>
            <a:xfrm>
              <a:off x="4640263" y="1219200"/>
              <a:ext cx="123825" cy="123825"/>
            </a:xfrm>
            <a:custGeom>
              <a:rect b="b" l="l" r="r" t="t"/>
              <a:pathLst>
                <a:path extrusionOk="0" h="78" w="78">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521" name="Google Shape;521;p61"/>
          <p:cNvGrpSpPr/>
          <p:nvPr/>
        </p:nvGrpSpPr>
        <p:grpSpPr>
          <a:xfrm>
            <a:off x="630430" y="1990455"/>
            <a:ext cx="470610" cy="478327"/>
            <a:chOff x="6215424" y="4028218"/>
            <a:chExt cx="202814" cy="206140"/>
          </a:xfrm>
        </p:grpSpPr>
        <p:sp>
          <p:nvSpPr>
            <p:cNvPr id="522" name="Google Shape;522;p61"/>
            <p:cNvSpPr/>
            <p:nvPr/>
          </p:nvSpPr>
          <p:spPr>
            <a:xfrm>
              <a:off x="6251997" y="4071442"/>
              <a:ext cx="86400" cy="6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523" name="Google Shape;523;p61"/>
            <p:cNvSpPr/>
            <p:nvPr/>
          </p:nvSpPr>
          <p:spPr>
            <a:xfrm>
              <a:off x="6251997" y="4108014"/>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524" name="Google Shape;524;p61"/>
            <p:cNvSpPr/>
            <p:nvPr/>
          </p:nvSpPr>
          <p:spPr>
            <a:xfrm>
              <a:off x="6251997" y="4144589"/>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525" name="Google Shape;525;p61"/>
            <p:cNvSpPr/>
            <p:nvPr/>
          </p:nvSpPr>
          <p:spPr>
            <a:xfrm>
              <a:off x="6251997" y="4181161"/>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526" name="Google Shape;526;p61"/>
            <p:cNvSpPr/>
            <p:nvPr/>
          </p:nvSpPr>
          <p:spPr>
            <a:xfrm>
              <a:off x="6215424" y="4028218"/>
              <a:ext cx="202814" cy="206140"/>
            </a:xfrm>
            <a:custGeom>
              <a:rect b="b" l="l" r="r" t="t"/>
              <a:pathLst>
                <a:path extrusionOk="0" h="62" w="61">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grpSp>
      <p:grpSp>
        <p:nvGrpSpPr>
          <p:cNvPr id="527" name="Google Shape;527;p61"/>
          <p:cNvGrpSpPr/>
          <p:nvPr/>
        </p:nvGrpSpPr>
        <p:grpSpPr>
          <a:xfrm>
            <a:off x="646650" y="3841305"/>
            <a:ext cx="479163" cy="478593"/>
            <a:chOff x="4148138" y="53975"/>
            <a:chExt cx="1335088" cy="1333500"/>
          </a:xfrm>
        </p:grpSpPr>
        <p:sp>
          <p:nvSpPr>
            <p:cNvPr id="528" name="Google Shape;528;p61"/>
            <p:cNvSpPr/>
            <p:nvPr/>
          </p:nvSpPr>
          <p:spPr>
            <a:xfrm>
              <a:off x="4579938" y="236538"/>
              <a:ext cx="685800" cy="479425"/>
            </a:xfrm>
            <a:custGeom>
              <a:rect b="b" l="l" r="r" t="t"/>
              <a:pathLst>
                <a:path extrusionOk="0" h="302" w="432">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9" name="Google Shape;529;p61"/>
            <p:cNvSpPr/>
            <p:nvPr/>
          </p:nvSpPr>
          <p:spPr>
            <a:xfrm>
              <a:off x="4148138" y="53975"/>
              <a:ext cx="1335088" cy="1333500"/>
            </a:xfrm>
            <a:custGeom>
              <a:rect b="b" l="l" r="r" t="t"/>
              <a:pathLst>
                <a:path extrusionOk="0" h="840" w="841">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530" name="Google Shape;530;p61"/>
          <p:cNvGrpSpPr/>
          <p:nvPr/>
        </p:nvGrpSpPr>
        <p:grpSpPr>
          <a:xfrm>
            <a:off x="636286" y="3223191"/>
            <a:ext cx="471655" cy="471655"/>
            <a:chOff x="4287838" y="1854201"/>
            <a:chExt cx="149225" cy="149225"/>
          </a:xfrm>
        </p:grpSpPr>
        <p:sp>
          <p:nvSpPr>
            <p:cNvPr id="531" name="Google Shape;531;p61"/>
            <p:cNvSpPr/>
            <p:nvPr/>
          </p:nvSpPr>
          <p:spPr>
            <a:xfrm>
              <a:off x="4287838" y="1854201"/>
              <a:ext cx="149225" cy="149225"/>
            </a:xfrm>
            <a:custGeom>
              <a:rect b="b" l="l" r="r" t="t"/>
              <a:pathLst>
                <a:path extrusionOk="0" h="94" w="94">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cxnSp>
          <p:nvCxnSpPr>
            <p:cNvPr id="532" name="Google Shape;532;p61"/>
            <p:cNvCxnSpPr/>
            <p:nvPr/>
          </p:nvCxnSpPr>
          <p:spPr>
            <a:xfrm>
              <a:off x="4375150" y="1884363"/>
              <a:ext cx="0" cy="0"/>
            </a:xfrm>
            <a:prstGeom prst="straightConnector1">
              <a:avLst/>
            </a:prstGeom>
            <a:noFill/>
            <a:ln>
              <a:noFill/>
            </a:ln>
          </p:spPr>
        </p:cxnSp>
        <p:cxnSp>
          <p:nvCxnSpPr>
            <p:cNvPr id="533" name="Google Shape;533;p61"/>
            <p:cNvCxnSpPr/>
            <p:nvPr/>
          </p:nvCxnSpPr>
          <p:spPr>
            <a:xfrm>
              <a:off x="4375150" y="1884363"/>
              <a:ext cx="0" cy="0"/>
            </a:xfrm>
            <a:prstGeom prst="straightConnector1">
              <a:avLst/>
            </a:prstGeom>
            <a:noFill/>
            <a:ln>
              <a:noFill/>
            </a:ln>
          </p:spPr>
        </p:cxnSp>
        <p:sp>
          <p:nvSpPr>
            <p:cNvPr id="534" name="Google Shape;534;p61"/>
            <p:cNvSpPr/>
            <p:nvPr/>
          </p:nvSpPr>
          <p:spPr>
            <a:xfrm>
              <a:off x="4308475" y="1881188"/>
              <a:ext cx="101600" cy="96838"/>
            </a:xfrm>
            <a:custGeom>
              <a:rect b="b" l="l" r="r" t="t"/>
              <a:pathLst>
                <a:path extrusionOk="0" h="125" w="131">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grpSp>
      <p:sp>
        <p:nvSpPr>
          <p:cNvPr id="535" name="Google Shape;535;p61"/>
          <p:cNvSpPr/>
          <p:nvPr/>
        </p:nvSpPr>
        <p:spPr>
          <a:xfrm>
            <a:off x="628651" y="2613201"/>
            <a:ext cx="471488" cy="471488"/>
          </a:xfrm>
          <a:custGeom>
            <a:rect b="b" l="l" r="r" t="t"/>
            <a:pathLst>
              <a:path extrusionOk="0" h="346" w="346">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Arial"/>
              <a:ea typeface="Arial"/>
              <a:cs typeface="Arial"/>
              <a:sym typeface="Arial"/>
            </a:endParaRPr>
          </a:p>
        </p:txBody>
      </p:sp>
      <p:sp>
        <p:nvSpPr>
          <p:cNvPr id="536" name="Google Shape;536;p61"/>
          <p:cNvSpPr txBox="1"/>
          <p:nvPr/>
        </p:nvSpPr>
        <p:spPr>
          <a:xfrm>
            <a:off x="1267623" y="1454818"/>
            <a:ext cx="59025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nl" sz="1600"/>
              <a:t>Processing all your input from this thematic workshop.</a:t>
            </a:r>
            <a:endParaRPr sz="1600"/>
          </a:p>
        </p:txBody>
      </p:sp>
      <p:sp>
        <p:nvSpPr>
          <p:cNvPr id="537" name="Google Shape;537;p61"/>
          <p:cNvSpPr txBox="1"/>
          <p:nvPr/>
        </p:nvSpPr>
        <p:spPr>
          <a:xfrm>
            <a:off x="1267625" y="2038825"/>
            <a:ext cx="72546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nl" sz="1600"/>
              <a:t>Sending out a report of this workshop. Feedback is certainly welcome!</a:t>
            </a:r>
            <a:endParaRPr sz="1600"/>
          </a:p>
        </p:txBody>
      </p:sp>
      <p:sp>
        <p:nvSpPr>
          <p:cNvPr id="538" name="Google Shape;538;p61"/>
          <p:cNvSpPr txBox="1"/>
          <p:nvPr/>
        </p:nvSpPr>
        <p:spPr>
          <a:xfrm>
            <a:off x="1267625" y="2664275"/>
            <a:ext cx="73347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nl" sz="1600"/>
              <a:t>Further investigate where we can align with existing standards.</a:t>
            </a:r>
            <a:endParaRPr/>
          </a:p>
        </p:txBody>
      </p:sp>
      <p:sp>
        <p:nvSpPr>
          <p:cNvPr id="539" name="Google Shape;539;p61"/>
          <p:cNvSpPr txBox="1"/>
          <p:nvPr/>
        </p:nvSpPr>
        <p:spPr>
          <a:xfrm>
            <a:off x="1267628" y="3289725"/>
            <a:ext cx="47370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nl" sz="1600"/>
              <a:t>Capturing feedback via Github.</a:t>
            </a:r>
            <a:endParaRPr/>
          </a:p>
        </p:txBody>
      </p:sp>
      <p:sp>
        <p:nvSpPr>
          <p:cNvPr id="540" name="Google Shape;540;p61"/>
          <p:cNvSpPr txBox="1"/>
          <p:nvPr/>
        </p:nvSpPr>
        <p:spPr>
          <a:xfrm>
            <a:off x="1267626" y="3915175"/>
            <a:ext cx="68406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nl" sz="1600"/>
              <a:t>Continue developing the application profile.</a:t>
            </a:r>
            <a:endParaRPr/>
          </a:p>
        </p:txBody>
      </p:sp>
      <p:sp>
        <p:nvSpPr>
          <p:cNvPr id="541" name="Google Shape;541;p61"/>
          <p:cNvSpPr/>
          <p:nvPr/>
        </p:nvSpPr>
        <p:spPr>
          <a:xfrm>
            <a:off x="565152" y="4351875"/>
            <a:ext cx="15432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2" name="Google Shape;542;p61"/>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Next steps</a:t>
            </a:r>
            <a:endParaRPr b="1" i="0" sz="2400" u="none" cap="none" strike="noStrike">
              <a:solidFill>
                <a:srgbClr val="000000"/>
              </a:solidFill>
              <a:latin typeface="Proxima Nova"/>
              <a:ea typeface="Proxima Nova"/>
              <a:cs typeface="Proxima Nova"/>
              <a:sym typeface="Proxima Nova"/>
            </a:endParaRPr>
          </a:p>
        </p:txBody>
      </p:sp>
      <p:cxnSp>
        <p:nvCxnSpPr>
          <p:cNvPr id="543" name="Google Shape;543;p61"/>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544" name="Google Shape;544;p61"/>
          <p:cNvSpPr/>
          <p:nvPr/>
        </p:nvSpPr>
        <p:spPr>
          <a:xfrm rot="5400000">
            <a:off x="-24420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2"/>
          <p:cNvSpPr txBox="1"/>
          <p:nvPr>
            <p:ph idx="1" type="body"/>
          </p:nvPr>
        </p:nvSpPr>
        <p:spPr>
          <a:xfrm>
            <a:off x="628650" y="1099200"/>
            <a:ext cx="7416000" cy="2754000"/>
          </a:xfrm>
          <a:prstGeom prst="rect">
            <a:avLst/>
          </a:prstGeom>
          <a:noFill/>
          <a:ln>
            <a:noFill/>
          </a:ln>
        </p:spPr>
        <p:txBody>
          <a:bodyPr anchorCtr="0" anchor="t" bIns="91425" lIns="91425" spcFirstLastPara="1" rIns="91425" wrap="square" tIns="91425">
            <a:noAutofit/>
          </a:bodyPr>
          <a:lstStyle/>
          <a:p>
            <a:pPr indent="-285750" lvl="0" marL="285750" rtl="0" algn="l">
              <a:lnSpc>
                <a:spcPct val="90000"/>
              </a:lnSpc>
              <a:spcBef>
                <a:spcPts val="300"/>
              </a:spcBef>
              <a:spcAft>
                <a:spcPts val="0"/>
              </a:spcAft>
              <a:buSzPts val="1980"/>
              <a:buFont typeface="Arial"/>
              <a:buChar char="•"/>
            </a:pPr>
            <a:r>
              <a:rPr lang="nl" sz="1800">
                <a:latin typeface="Arial"/>
                <a:ea typeface="Arial"/>
                <a:cs typeface="Arial"/>
                <a:sym typeface="Arial"/>
              </a:rPr>
              <a:t>Review the application profile that we will send to you.</a:t>
            </a:r>
            <a:endParaRPr/>
          </a:p>
          <a:p>
            <a:pPr indent="-285750" lvl="1" marL="742950" rtl="0" algn="l">
              <a:lnSpc>
                <a:spcPct val="90000"/>
              </a:lnSpc>
              <a:spcBef>
                <a:spcPts val="300"/>
              </a:spcBef>
              <a:spcAft>
                <a:spcPts val="0"/>
              </a:spcAft>
              <a:buSzPts val="1650"/>
              <a:buFont typeface="Arial"/>
              <a:buChar char="•"/>
            </a:pPr>
            <a:r>
              <a:rPr lang="nl" sz="1800">
                <a:latin typeface="Arial"/>
                <a:ea typeface="Arial"/>
                <a:cs typeface="Arial"/>
                <a:sym typeface="Arial"/>
              </a:rPr>
              <a:t>Give f</a:t>
            </a:r>
            <a:r>
              <a:rPr lang="nl" sz="1800">
                <a:latin typeface="Arial"/>
                <a:ea typeface="Arial"/>
                <a:cs typeface="Arial"/>
                <a:sym typeface="Arial"/>
              </a:rPr>
              <a:t>eedback via GitHub or email.</a:t>
            </a:r>
            <a:endParaRPr/>
          </a:p>
          <a:p>
            <a:pPr indent="-285750" lvl="1" marL="742950" rtl="0" algn="l">
              <a:lnSpc>
                <a:spcPct val="90000"/>
              </a:lnSpc>
              <a:spcBef>
                <a:spcPts val="300"/>
              </a:spcBef>
              <a:spcAft>
                <a:spcPts val="0"/>
              </a:spcAft>
              <a:buSzPts val="1650"/>
              <a:buFont typeface="Arial"/>
              <a:buChar char="•"/>
            </a:pPr>
            <a:r>
              <a:rPr lang="nl" sz="1800">
                <a:latin typeface="Arial"/>
                <a:ea typeface="Arial"/>
                <a:cs typeface="Arial"/>
                <a:sym typeface="Arial"/>
              </a:rPr>
              <a:t>Ask questions.</a:t>
            </a:r>
            <a:endParaRPr/>
          </a:p>
          <a:p>
            <a:pPr indent="-180975" lvl="1" marL="742950" rtl="0" algn="l">
              <a:lnSpc>
                <a:spcPct val="90000"/>
              </a:lnSpc>
              <a:spcBef>
                <a:spcPts val="300"/>
              </a:spcBef>
              <a:spcAft>
                <a:spcPts val="0"/>
              </a:spcAft>
              <a:buSzPts val="1650"/>
              <a:buFont typeface="Arial"/>
              <a:buNone/>
            </a:pPr>
            <a:r>
              <a:t/>
            </a:r>
            <a:endParaRPr sz="1800">
              <a:latin typeface="Arial"/>
              <a:ea typeface="Arial"/>
              <a:cs typeface="Arial"/>
              <a:sym typeface="Arial"/>
            </a:endParaRPr>
          </a:p>
          <a:p>
            <a:pPr indent="-285750" lvl="0" marL="285750" rtl="0" algn="l">
              <a:lnSpc>
                <a:spcPct val="90000"/>
              </a:lnSpc>
              <a:spcBef>
                <a:spcPts val="300"/>
              </a:spcBef>
              <a:spcAft>
                <a:spcPts val="0"/>
              </a:spcAft>
              <a:buSzPts val="1980"/>
              <a:buFont typeface="Arial"/>
              <a:buChar char="•"/>
            </a:pPr>
            <a:r>
              <a:rPr lang="nl" sz="1800">
                <a:latin typeface="Arial"/>
                <a:ea typeface="Arial"/>
                <a:cs typeface="Arial"/>
                <a:sym typeface="Arial"/>
              </a:rPr>
              <a:t>Respond to open issues.</a:t>
            </a:r>
            <a:endParaRPr/>
          </a:p>
          <a:p>
            <a:pPr indent="-285750" lvl="1" marL="742950" rtl="0" algn="l">
              <a:lnSpc>
                <a:spcPct val="90000"/>
              </a:lnSpc>
              <a:spcBef>
                <a:spcPts val="300"/>
              </a:spcBef>
              <a:spcAft>
                <a:spcPts val="0"/>
              </a:spcAft>
              <a:buSzPts val="1650"/>
              <a:buFont typeface="Arial"/>
              <a:buChar char="•"/>
            </a:pPr>
            <a:r>
              <a:rPr lang="nl" sz="1800">
                <a:latin typeface="Arial"/>
                <a:ea typeface="Arial"/>
                <a:cs typeface="Arial"/>
                <a:sym typeface="Arial"/>
              </a:rPr>
              <a:t>See </a:t>
            </a:r>
            <a:r>
              <a:rPr lang="nl" sz="1800">
                <a:latin typeface="Arial"/>
                <a:ea typeface="Arial"/>
                <a:cs typeface="Arial"/>
                <a:sym typeface="Arial"/>
              </a:rPr>
              <a:t>GitHub!</a:t>
            </a:r>
            <a:endParaRPr/>
          </a:p>
          <a:p>
            <a:pPr indent="-180975" lvl="1" marL="742950" rtl="0" algn="l">
              <a:lnSpc>
                <a:spcPct val="90000"/>
              </a:lnSpc>
              <a:spcBef>
                <a:spcPts val="300"/>
              </a:spcBef>
              <a:spcAft>
                <a:spcPts val="0"/>
              </a:spcAft>
              <a:buSzPts val="1650"/>
              <a:buFont typeface="Arial"/>
              <a:buNone/>
            </a:pPr>
            <a:r>
              <a:t/>
            </a:r>
            <a:endParaRPr sz="1800">
              <a:latin typeface="Arial"/>
              <a:ea typeface="Arial"/>
              <a:cs typeface="Arial"/>
              <a:sym typeface="Arial"/>
            </a:endParaRPr>
          </a:p>
          <a:p>
            <a:pPr indent="-285750" lvl="0" marL="285750" rtl="0" algn="l">
              <a:lnSpc>
                <a:spcPct val="90000"/>
              </a:lnSpc>
              <a:spcBef>
                <a:spcPts val="300"/>
              </a:spcBef>
              <a:spcAft>
                <a:spcPts val="0"/>
              </a:spcAft>
              <a:buSzPts val="1980"/>
              <a:buFont typeface="Arial"/>
              <a:buChar char="•"/>
            </a:pPr>
            <a:r>
              <a:rPr lang="nl" sz="1800">
                <a:latin typeface="Arial"/>
                <a:ea typeface="Arial"/>
                <a:cs typeface="Arial"/>
                <a:sym typeface="Arial"/>
              </a:rPr>
              <a:t>We will send a mail with all relevant information.</a:t>
            </a:r>
            <a:endParaRPr sz="1800">
              <a:latin typeface="Arial"/>
              <a:ea typeface="Arial"/>
              <a:cs typeface="Arial"/>
              <a:sym typeface="Arial"/>
            </a:endParaRPr>
          </a:p>
          <a:p>
            <a:pPr indent="-180975" lvl="1" marL="742950" rtl="0" algn="l">
              <a:lnSpc>
                <a:spcPct val="90000"/>
              </a:lnSpc>
              <a:spcBef>
                <a:spcPts val="300"/>
              </a:spcBef>
              <a:spcAft>
                <a:spcPts val="0"/>
              </a:spcAft>
              <a:buSzPts val="1650"/>
              <a:buFont typeface="Arial"/>
              <a:buNone/>
            </a:pPr>
            <a:r>
              <a:t/>
            </a:r>
            <a:endParaRPr sz="1800">
              <a:latin typeface="Arial"/>
              <a:ea typeface="Arial"/>
              <a:cs typeface="Arial"/>
              <a:sym typeface="Arial"/>
            </a:endParaRPr>
          </a:p>
        </p:txBody>
      </p:sp>
      <p:sp>
        <p:nvSpPr>
          <p:cNvPr id="550" name="Google Shape;550;p62"/>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Action points</a:t>
            </a:r>
            <a:endParaRPr b="1" i="0" sz="2400" u="none" cap="none" strike="noStrike">
              <a:solidFill>
                <a:srgbClr val="000000"/>
              </a:solidFill>
              <a:latin typeface="Proxima Nova"/>
              <a:ea typeface="Proxima Nova"/>
              <a:cs typeface="Proxima Nova"/>
              <a:sym typeface="Proxima Nova"/>
            </a:endParaRPr>
          </a:p>
        </p:txBody>
      </p:sp>
      <p:cxnSp>
        <p:nvCxnSpPr>
          <p:cNvPr id="551" name="Google Shape;551;p62"/>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552" name="Google Shape;552;p62"/>
          <p:cNvSpPr/>
          <p:nvPr/>
        </p:nvSpPr>
        <p:spPr>
          <a:xfrm rot="5400000">
            <a:off x="-24420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3"/>
          <p:cNvSpPr txBox="1"/>
          <p:nvPr/>
        </p:nvSpPr>
        <p:spPr>
          <a:xfrm>
            <a:off x="628651" y="1346447"/>
            <a:ext cx="3766200" cy="30054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63"/>
          <p:cNvSpPr/>
          <p:nvPr/>
        </p:nvSpPr>
        <p:spPr>
          <a:xfrm>
            <a:off x="2273026" y="1559204"/>
            <a:ext cx="477371" cy="474288"/>
          </a:xfrm>
          <a:custGeom>
            <a:rect b="b" l="l" r="r" t="t"/>
            <a:pathLst>
              <a:path extrusionOk="0" h="154" w="155">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559" name="Google Shape;559;p63"/>
          <p:cNvSpPr txBox="1"/>
          <p:nvPr/>
        </p:nvSpPr>
        <p:spPr>
          <a:xfrm>
            <a:off x="834191" y="2439483"/>
            <a:ext cx="3560700" cy="126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l" sz="1600" u="none" cap="none" strike="noStrike">
                <a:solidFill>
                  <a:srgbClr val="FFFFFF"/>
                </a:solidFill>
                <a:latin typeface="Arial"/>
                <a:ea typeface="Arial"/>
                <a:cs typeface="Arial"/>
                <a:sym typeface="Arial"/>
              </a:rPr>
              <a:t>Feedback</a:t>
            </a:r>
            <a:r>
              <a:rPr lang="nl" sz="1600">
                <a:solidFill>
                  <a:srgbClr val="FFFFFF"/>
                </a:solidFill>
              </a:rPr>
              <a:t> can be given via mail to:</a:t>
            </a:r>
            <a:br>
              <a:rPr b="0" i="0" lang="nl" sz="1600" u="none" cap="none" strike="noStrike">
                <a:solidFill>
                  <a:srgbClr val="FFFFFF"/>
                </a:solidFill>
                <a:latin typeface="Arial"/>
                <a:ea typeface="Arial"/>
                <a:cs typeface="Arial"/>
                <a:sym typeface="Arial"/>
              </a:rPr>
            </a:br>
            <a:endParaRPr>
              <a:solidFill>
                <a:srgbClr val="FFFFFF"/>
              </a:solidFill>
            </a:endParaRPr>
          </a:p>
          <a:p>
            <a:pPr indent="-285750" lvl="0" marL="285750" marR="0" rtl="0" algn="l">
              <a:lnSpc>
                <a:spcPct val="100000"/>
              </a:lnSpc>
              <a:spcBef>
                <a:spcPts val="0"/>
              </a:spcBef>
              <a:spcAft>
                <a:spcPts val="0"/>
              </a:spcAft>
              <a:buClr>
                <a:srgbClr val="FFFFFF"/>
              </a:buClr>
              <a:buSzPts val="1400"/>
              <a:buFont typeface="Arial"/>
              <a:buChar char="•"/>
            </a:pPr>
            <a:r>
              <a:rPr lang="nl" u="sng">
                <a:solidFill>
                  <a:srgbClr val="FFFFFF"/>
                </a:solidFill>
                <a:hlinkClick r:id="rId3">
                  <a:extLst>
                    <a:ext uri="{A12FA001-AC4F-418D-AE19-62706E023703}">
                      <ahyp:hlinkClr val="tx"/>
                    </a:ext>
                  </a:extLst>
                </a:hlinkClick>
              </a:rPr>
              <a:t>d</a:t>
            </a:r>
            <a:r>
              <a:rPr b="0" i="0" lang="nl" sz="1400" u="sng" cap="none" strike="noStrike">
                <a:solidFill>
                  <a:srgbClr val="FFFFFF"/>
                </a:solidFill>
                <a:latin typeface="Arial"/>
                <a:ea typeface="Arial"/>
                <a:cs typeface="Arial"/>
                <a:sym typeface="Arial"/>
                <a:hlinkClick r:id="rId4">
                  <a:extLst>
                    <a:ext uri="{A12FA001-AC4F-418D-AE19-62706E023703}">
                      <ahyp:hlinkClr val="tx"/>
                    </a:ext>
                  </a:extLst>
                </a:hlinkClick>
              </a:rPr>
              <a:t>imitri.schepers@vlaanderen.b</a:t>
            </a:r>
            <a:r>
              <a:rPr lang="nl" u="sng">
                <a:solidFill>
                  <a:srgbClr val="FFFFFF"/>
                </a:solidFill>
                <a:hlinkClick r:id="rId5">
                  <a:extLst>
                    <a:ext uri="{A12FA001-AC4F-418D-AE19-62706E023703}">
                      <ahyp:hlinkClr val="tx"/>
                    </a:ext>
                  </a:extLst>
                </a:hlinkClick>
              </a:rPr>
              <a:t>e</a:t>
            </a:r>
            <a:endParaRPr>
              <a:solidFill>
                <a:srgbClr val="FFFFFF"/>
              </a:solidFill>
            </a:endParaRPr>
          </a:p>
          <a:p>
            <a:pPr indent="-285750" lvl="0" marL="285750" marR="0" rtl="0" algn="l">
              <a:lnSpc>
                <a:spcPct val="100000"/>
              </a:lnSpc>
              <a:spcBef>
                <a:spcPts val="0"/>
              </a:spcBef>
              <a:spcAft>
                <a:spcPts val="0"/>
              </a:spcAft>
              <a:buClr>
                <a:srgbClr val="FFFFFF"/>
              </a:buClr>
              <a:buSzPts val="1400"/>
              <a:buFont typeface="Arial"/>
              <a:buChar char="•"/>
            </a:pPr>
            <a:r>
              <a:rPr lang="nl" u="sng">
                <a:solidFill>
                  <a:srgbClr val="FFFFFF"/>
                </a:solidFill>
                <a:hlinkClick r:id="rId6">
                  <a:extLst>
                    <a:ext uri="{A12FA001-AC4F-418D-AE19-62706E023703}">
                      <ahyp:hlinkClr val="tx"/>
                    </a:ext>
                  </a:extLst>
                </a:hlinkClick>
              </a:rPr>
              <a:t>tim.coninx@delijn.be</a:t>
            </a:r>
            <a:endParaRPr>
              <a:solidFill>
                <a:srgbClr val="FFFFFF"/>
              </a:solidFill>
            </a:endParaRPr>
          </a:p>
          <a:p>
            <a:pPr indent="-285750" lvl="0" marL="285750" marR="0" rtl="0" algn="l">
              <a:lnSpc>
                <a:spcPct val="100000"/>
              </a:lnSpc>
              <a:spcBef>
                <a:spcPts val="0"/>
              </a:spcBef>
              <a:spcAft>
                <a:spcPts val="0"/>
              </a:spcAft>
              <a:buClr>
                <a:srgbClr val="FFFFFF"/>
              </a:buClr>
              <a:buSzPts val="1400"/>
              <a:buChar char="•"/>
            </a:pPr>
            <a:r>
              <a:rPr lang="nl" u="sng">
                <a:solidFill>
                  <a:srgbClr val="FFFFFF"/>
                </a:solidFill>
                <a:hlinkClick r:id="rId7">
                  <a:extLst>
                    <a:ext uri="{A12FA001-AC4F-418D-AE19-62706E023703}">
                      <ahyp:hlinkClr val="tx"/>
                    </a:ext>
                  </a:extLst>
                </a:hlinkClick>
              </a:rPr>
              <a:t>pieter.colpaert@ugent.be</a:t>
            </a:r>
            <a:endParaRPr>
              <a:solidFill>
                <a:srgbClr val="FFFFFF"/>
              </a:solidFill>
            </a:endParaRPr>
          </a:p>
          <a:p>
            <a:pPr indent="-1841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560" name="Google Shape;560;p63"/>
          <p:cNvSpPr txBox="1"/>
          <p:nvPr/>
        </p:nvSpPr>
        <p:spPr>
          <a:xfrm>
            <a:off x="4950298" y="1346447"/>
            <a:ext cx="3766200" cy="3005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1" name="Google Shape;561;p63"/>
          <p:cNvPicPr preferRelativeResize="0"/>
          <p:nvPr/>
        </p:nvPicPr>
        <p:blipFill rotWithShape="1">
          <a:blip r:embed="rId8">
            <a:alphaModFix/>
          </a:blip>
          <a:srcRect b="0" l="0" r="0" t="0"/>
          <a:stretch/>
        </p:blipFill>
        <p:spPr>
          <a:xfrm>
            <a:off x="6044652" y="1522121"/>
            <a:ext cx="1577413" cy="548455"/>
          </a:xfrm>
          <a:prstGeom prst="rect">
            <a:avLst/>
          </a:prstGeom>
          <a:noFill/>
          <a:ln>
            <a:noFill/>
          </a:ln>
        </p:spPr>
      </p:pic>
      <p:sp>
        <p:nvSpPr>
          <p:cNvPr id="562" name="Google Shape;562;p63"/>
          <p:cNvSpPr txBox="1"/>
          <p:nvPr/>
        </p:nvSpPr>
        <p:spPr>
          <a:xfrm>
            <a:off x="5114189" y="2439483"/>
            <a:ext cx="33561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nl" sz="1600" u="none" cap="none" strike="noStrike">
                <a:solidFill>
                  <a:schemeClr val="lt1"/>
                </a:solidFill>
                <a:latin typeface="Arial"/>
                <a:ea typeface="Arial"/>
                <a:cs typeface="Arial"/>
                <a:sym typeface="Arial"/>
              </a:rPr>
              <a:t>Feedback</a:t>
            </a:r>
            <a:r>
              <a:rPr lang="nl" sz="1600">
                <a:solidFill>
                  <a:schemeClr val="lt1"/>
                </a:solidFill>
              </a:rPr>
              <a:t> can be given on Github:</a:t>
            </a:r>
            <a:br>
              <a:rPr b="0" i="0" lang="nl" sz="1600" u="none" cap="none" strike="noStrike">
                <a:solidFill>
                  <a:schemeClr val="lt1"/>
                </a:solidFill>
                <a:latin typeface="Arial"/>
                <a:ea typeface="Arial"/>
                <a:cs typeface="Arial"/>
                <a:sym typeface="Arial"/>
              </a:rPr>
            </a:br>
            <a:endParaRPr/>
          </a:p>
          <a:p>
            <a:pPr indent="0" lvl="0" marL="0" marR="0" rtl="0" algn="l">
              <a:lnSpc>
                <a:spcPct val="100000"/>
              </a:lnSpc>
              <a:spcBef>
                <a:spcPts val="0"/>
              </a:spcBef>
              <a:spcAft>
                <a:spcPts val="0"/>
              </a:spcAft>
              <a:buNone/>
            </a:pPr>
            <a:r>
              <a:rPr lang="nl" sz="1600" u="sng">
                <a:solidFill>
                  <a:srgbClr val="FFFFFF"/>
                </a:solidFill>
                <a:hlinkClick r:id="rId9">
                  <a:extLst>
                    <a:ext uri="{A12FA001-AC4F-418D-AE19-62706E023703}">
                      <ahyp:hlinkClr val="tx"/>
                    </a:ext>
                  </a:extLst>
                </a:hlinkClick>
              </a:rPr>
              <a:t>https://github.com/Informatievlaanderen/OSLOthema-mobiliteitDienstregelingEnPlanning/issues</a:t>
            </a:r>
            <a:endParaRPr sz="1600">
              <a:solidFill>
                <a:srgbClr val="FFFFFF"/>
              </a:solidFill>
            </a:endParaRPr>
          </a:p>
          <a:p>
            <a:pPr indent="0" lvl="0" marL="0" marR="0" rtl="0" algn="l">
              <a:lnSpc>
                <a:spcPct val="100000"/>
              </a:lnSpc>
              <a:spcBef>
                <a:spcPts val="0"/>
              </a:spcBef>
              <a:spcAft>
                <a:spcPts val="0"/>
              </a:spcAft>
              <a:buNone/>
            </a:pPr>
            <a:r>
              <a:t/>
            </a:r>
            <a:endParaRPr sz="1600">
              <a:solidFill>
                <a:schemeClr val="lt1"/>
              </a:solidFill>
            </a:endParaRPr>
          </a:p>
        </p:txBody>
      </p:sp>
      <p:sp>
        <p:nvSpPr>
          <p:cNvPr id="563" name="Google Shape;563;p63"/>
          <p:cNvSpPr/>
          <p:nvPr/>
        </p:nvSpPr>
        <p:spPr>
          <a:xfrm>
            <a:off x="573605" y="4385733"/>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4" name="Google Shape;564;p63"/>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Feedback</a:t>
            </a:r>
            <a:endParaRPr b="1" i="0" sz="2400" u="none" cap="none" strike="noStrike">
              <a:solidFill>
                <a:srgbClr val="000000"/>
              </a:solidFill>
              <a:latin typeface="Proxima Nova"/>
              <a:ea typeface="Proxima Nova"/>
              <a:cs typeface="Proxima Nova"/>
              <a:sym typeface="Proxima Nova"/>
            </a:endParaRPr>
          </a:p>
        </p:txBody>
      </p:sp>
      <p:cxnSp>
        <p:nvCxnSpPr>
          <p:cNvPr id="565" name="Google Shape;565;p63"/>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566" name="Google Shape;566;p63"/>
          <p:cNvSpPr/>
          <p:nvPr/>
        </p:nvSpPr>
        <p:spPr>
          <a:xfrm rot="5400000">
            <a:off x="-24420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70" name="Shape 570"/>
        <p:cNvGrpSpPr/>
        <p:nvPr/>
      </p:nvGrpSpPr>
      <p:grpSpPr>
        <a:xfrm>
          <a:off x="0" y="0"/>
          <a:ext cx="0" cy="0"/>
          <a:chOff x="0" y="0"/>
          <a:chExt cx="0" cy="0"/>
        </a:xfrm>
      </p:grpSpPr>
      <p:sp>
        <p:nvSpPr>
          <p:cNvPr id="571" name="Google Shape;571;p64"/>
          <p:cNvSpPr/>
          <p:nvPr/>
        </p:nvSpPr>
        <p:spPr>
          <a:xfrm>
            <a:off x="0" y="599750"/>
            <a:ext cx="2701500" cy="48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rPr lang="nl" sz="2800">
                <a:solidFill>
                  <a:schemeClr val="dk1"/>
                </a:solidFill>
                <a:latin typeface="Proxima Nova Semibold"/>
                <a:ea typeface="Proxima Nova Semibold"/>
                <a:cs typeface="Proxima Nova Semibold"/>
                <a:sym typeface="Proxima Nova Semibold"/>
              </a:rPr>
              <a:t>      Thanks!</a:t>
            </a:r>
            <a:endParaRPr sz="2800">
              <a:solidFill>
                <a:schemeClr val="dk1"/>
              </a:solidFill>
              <a:latin typeface="Proxima Nova Semibold"/>
              <a:ea typeface="Proxima Nova Semibold"/>
              <a:cs typeface="Proxima Nova Semibold"/>
              <a:sym typeface="Proxima Nova Semibold"/>
            </a:endParaRPr>
          </a:p>
        </p:txBody>
      </p:sp>
      <p:sp>
        <p:nvSpPr>
          <p:cNvPr id="572" name="Google Shape;572;p64"/>
          <p:cNvSpPr/>
          <p:nvPr/>
        </p:nvSpPr>
        <p:spPr>
          <a:xfrm rot="5400000">
            <a:off x="-24420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4"/>
          <p:cNvPicPr preferRelativeResize="0"/>
          <p:nvPr/>
        </p:nvPicPr>
        <p:blipFill rotWithShape="1">
          <a:blip r:embed="rId3">
            <a:alphaModFix/>
          </a:blip>
          <a:srcRect b="0" l="0" r="0" t="10506"/>
          <a:stretch/>
        </p:blipFill>
        <p:spPr>
          <a:xfrm>
            <a:off x="1726187" y="1626957"/>
            <a:ext cx="5691626" cy="1802359"/>
          </a:xfrm>
          <a:prstGeom prst="rect">
            <a:avLst/>
          </a:prstGeom>
          <a:noFill/>
          <a:ln>
            <a:noFill/>
          </a:ln>
        </p:spPr>
      </p:pic>
      <p:sp>
        <p:nvSpPr>
          <p:cNvPr id="125" name="Google Shape;125;p24"/>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Round of the virtual table</a:t>
            </a:r>
            <a:endParaRPr b="1" i="0" sz="2400" u="none" cap="none" strike="noStrike">
              <a:solidFill>
                <a:srgbClr val="000000"/>
              </a:solidFill>
              <a:latin typeface="Proxima Nova"/>
              <a:ea typeface="Proxima Nova"/>
              <a:cs typeface="Proxima Nova"/>
              <a:sym typeface="Proxima Nova"/>
            </a:endParaRPr>
          </a:p>
        </p:txBody>
      </p:sp>
      <p:cxnSp>
        <p:nvCxnSpPr>
          <p:cNvPr id="126" name="Google Shape;126;p24"/>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127" name="Google Shape;127;p24"/>
          <p:cNvSpPr/>
          <p:nvPr/>
        </p:nvSpPr>
        <p:spPr>
          <a:xfrm rot="5400000">
            <a:off x="-24420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nl" sz="3400"/>
              <a:t>In return, we promise we will generate </a:t>
            </a:r>
            <a:r>
              <a:rPr lang="nl" sz="3400">
                <a:highlight>
                  <a:schemeClr val="accent1"/>
                </a:highlight>
              </a:rPr>
              <a:t>NeTEx data for you</a:t>
            </a:r>
            <a:r>
              <a:rPr lang="nl" sz="3400"/>
              <a:t> by June 2021, to upload to the NAP, </a:t>
            </a:r>
            <a:r>
              <a:rPr lang="nl" sz="3400">
                <a:highlight>
                  <a:schemeClr val="accent1"/>
                </a:highlight>
              </a:rPr>
              <a:t>for free</a:t>
            </a:r>
            <a:r>
              <a:rPr lang="nl" sz="3400"/>
              <a:t>.</a:t>
            </a:r>
            <a:endParaRPr sz="3400"/>
          </a:p>
        </p:txBody>
      </p:sp>
      <p:sp>
        <p:nvSpPr>
          <p:cNvPr id="133" name="Google Shape;133;p25"/>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nl" sz="2400">
                <a:latin typeface="Proxima Nova"/>
                <a:ea typeface="Proxima Nova"/>
                <a:cs typeface="Proxima Nova"/>
                <a:sym typeface="Proxima Nova"/>
              </a:rPr>
              <a:t>Thanks for participating!</a:t>
            </a:r>
            <a:endParaRPr b="1" sz="2400">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100"/>
              <a:buFont typeface="Arial"/>
              <a:buNone/>
            </a:pPr>
            <a:r>
              <a:t/>
            </a:r>
            <a:endParaRPr b="1" sz="24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t/>
            </a:r>
            <a:endParaRPr b="1" sz="2400">
              <a:latin typeface="Proxima Nova"/>
              <a:ea typeface="Proxima Nova"/>
              <a:cs typeface="Proxima Nova"/>
              <a:sym typeface="Proxima Nova"/>
            </a:endParaRPr>
          </a:p>
        </p:txBody>
      </p:sp>
      <p:cxnSp>
        <p:nvCxnSpPr>
          <p:cNvPr id="134" name="Google Shape;134;p25"/>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135" name="Google Shape;135;p25"/>
          <p:cNvSpPr/>
          <p:nvPr/>
        </p:nvSpPr>
        <p:spPr>
          <a:xfrm rot="5400000">
            <a:off x="-24420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Current position in timeline</a:t>
            </a:r>
            <a:endParaRPr b="1" i="0" sz="2400" u="none" cap="none" strike="noStrike">
              <a:solidFill>
                <a:srgbClr val="000000"/>
              </a:solidFill>
              <a:latin typeface="Proxima Nova"/>
              <a:ea typeface="Proxima Nova"/>
              <a:cs typeface="Proxima Nova"/>
              <a:sym typeface="Proxima Nova"/>
            </a:endParaRPr>
          </a:p>
        </p:txBody>
      </p:sp>
      <p:cxnSp>
        <p:nvCxnSpPr>
          <p:cNvPr id="141" name="Google Shape;141;p26"/>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142" name="Google Shape;142;p26"/>
          <p:cNvSpPr/>
          <p:nvPr/>
        </p:nvSpPr>
        <p:spPr>
          <a:xfrm>
            <a:off x="7223150" y="2356500"/>
            <a:ext cx="1214100" cy="4305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3" name="Google Shape;143;p26"/>
          <p:cNvSpPr/>
          <p:nvPr/>
        </p:nvSpPr>
        <p:spPr>
          <a:xfrm>
            <a:off x="6013775" y="2461800"/>
            <a:ext cx="1139100" cy="219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solidFill>
                  <a:schemeClr val="lt1"/>
                </a:solidFill>
              </a:rPr>
              <a:t>May</a:t>
            </a:r>
            <a:endParaRPr>
              <a:solidFill>
                <a:schemeClr val="lt1"/>
              </a:solidFill>
            </a:endParaRPr>
          </a:p>
        </p:txBody>
      </p:sp>
      <p:sp>
        <p:nvSpPr>
          <p:cNvPr id="144" name="Google Shape;144;p26"/>
          <p:cNvSpPr/>
          <p:nvPr/>
        </p:nvSpPr>
        <p:spPr>
          <a:xfrm>
            <a:off x="2385650" y="2461800"/>
            <a:ext cx="1139100" cy="219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solidFill>
                  <a:schemeClr val="lt1"/>
                </a:solidFill>
              </a:rPr>
              <a:t>February</a:t>
            </a:r>
            <a:endParaRPr>
              <a:solidFill>
                <a:schemeClr val="lt1"/>
              </a:solidFill>
            </a:endParaRPr>
          </a:p>
        </p:txBody>
      </p:sp>
      <p:sp>
        <p:nvSpPr>
          <p:cNvPr id="145" name="Google Shape;145;p26"/>
          <p:cNvSpPr/>
          <p:nvPr/>
        </p:nvSpPr>
        <p:spPr>
          <a:xfrm>
            <a:off x="3595025" y="2461800"/>
            <a:ext cx="1139100" cy="219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solidFill>
                  <a:schemeClr val="lt1"/>
                </a:solidFill>
              </a:rPr>
              <a:t>March</a:t>
            </a:r>
            <a:endParaRPr>
              <a:solidFill>
                <a:schemeClr val="lt1"/>
              </a:solidFill>
            </a:endParaRPr>
          </a:p>
        </p:txBody>
      </p:sp>
      <p:sp>
        <p:nvSpPr>
          <p:cNvPr id="146" name="Google Shape;146;p26"/>
          <p:cNvSpPr/>
          <p:nvPr/>
        </p:nvSpPr>
        <p:spPr>
          <a:xfrm>
            <a:off x="1176275" y="2461800"/>
            <a:ext cx="1139100" cy="219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solidFill>
                  <a:schemeClr val="lt1"/>
                </a:solidFill>
              </a:rPr>
              <a:t>January</a:t>
            </a:r>
            <a:endParaRPr sz="1200">
              <a:solidFill>
                <a:schemeClr val="lt1"/>
              </a:solidFill>
            </a:endParaRPr>
          </a:p>
        </p:txBody>
      </p:sp>
      <p:sp>
        <p:nvSpPr>
          <p:cNvPr id="147" name="Google Shape;147;p26"/>
          <p:cNvSpPr/>
          <p:nvPr/>
        </p:nvSpPr>
        <p:spPr>
          <a:xfrm>
            <a:off x="4804400" y="2461800"/>
            <a:ext cx="1139100" cy="219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solidFill>
                  <a:schemeClr val="lt1"/>
                </a:solidFill>
              </a:rPr>
              <a:t>April</a:t>
            </a:r>
            <a:endParaRPr>
              <a:solidFill>
                <a:schemeClr val="lt1"/>
              </a:solidFill>
            </a:endParaRPr>
          </a:p>
        </p:txBody>
      </p:sp>
      <p:cxnSp>
        <p:nvCxnSpPr>
          <p:cNvPr id="148" name="Google Shape;148;p26"/>
          <p:cNvCxnSpPr/>
          <p:nvPr/>
        </p:nvCxnSpPr>
        <p:spPr>
          <a:xfrm rot="10800000">
            <a:off x="1513300" y="1515175"/>
            <a:ext cx="0" cy="950700"/>
          </a:xfrm>
          <a:prstGeom prst="straightConnector1">
            <a:avLst/>
          </a:prstGeom>
          <a:noFill/>
          <a:ln cap="flat" cmpd="sng" w="9525">
            <a:solidFill>
              <a:schemeClr val="accent1"/>
            </a:solidFill>
            <a:prstDash val="solid"/>
            <a:round/>
            <a:headEnd len="med" w="med" type="none"/>
            <a:tailEnd len="med" w="med" type="oval"/>
          </a:ln>
        </p:spPr>
      </p:cxnSp>
      <p:sp>
        <p:nvSpPr>
          <p:cNvPr id="149" name="Google Shape;149;p26"/>
          <p:cNvSpPr txBox="1"/>
          <p:nvPr/>
        </p:nvSpPr>
        <p:spPr>
          <a:xfrm>
            <a:off x="1526500" y="1362775"/>
            <a:ext cx="18024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200">
                <a:latin typeface="Calibri"/>
                <a:ea typeface="Calibri"/>
                <a:cs typeface="Calibri"/>
                <a:sym typeface="Calibri"/>
              </a:rPr>
              <a:t>11</a:t>
            </a:r>
            <a:br>
              <a:rPr b="1" lang="nl" sz="1200">
                <a:latin typeface="Calibri"/>
                <a:ea typeface="Calibri"/>
                <a:cs typeface="Calibri"/>
                <a:sym typeface="Calibri"/>
              </a:rPr>
            </a:br>
            <a:r>
              <a:rPr lang="nl" sz="1200">
                <a:latin typeface="Calibri"/>
                <a:ea typeface="Calibri"/>
                <a:cs typeface="Calibri"/>
                <a:sym typeface="Calibri"/>
              </a:rPr>
              <a:t>Business</a:t>
            </a:r>
            <a:br>
              <a:rPr lang="nl" sz="1200">
                <a:latin typeface="Calibri"/>
                <a:ea typeface="Calibri"/>
                <a:cs typeface="Calibri"/>
                <a:sym typeface="Calibri"/>
              </a:rPr>
            </a:br>
            <a:r>
              <a:rPr lang="nl" sz="1200">
                <a:latin typeface="Calibri"/>
                <a:ea typeface="Calibri"/>
                <a:cs typeface="Calibri"/>
                <a:sym typeface="Calibri"/>
              </a:rPr>
              <a:t>workshop</a:t>
            </a:r>
            <a:endParaRPr sz="1200">
              <a:latin typeface="Calibri"/>
              <a:ea typeface="Calibri"/>
              <a:cs typeface="Calibri"/>
              <a:sym typeface="Calibri"/>
            </a:endParaRPr>
          </a:p>
        </p:txBody>
      </p:sp>
      <p:cxnSp>
        <p:nvCxnSpPr>
          <p:cNvPr id="150" name="Google Shape;150;p26"/>
          <p:cNvCxnSpPr/>
          <p:nvPr/>
        </p:nvCxnSpPr>
        <p:spPr>
          <a:xfrm flipH="1">
            <a:off x="2684125" y="2682125"/>
            <a:ext cx="2700" cy="820800"/>
          </a:xfrm>
          <a:prstGeom prst="straightConnector1">
            <a:avLst/>
          </a:prstGeom>
          <a:noFill/>
          <a:ln cap="flat" cmpd="sng" w="9525">
            <a:solidFill>
              <a:schemeClr val="accent1"/>
            </a:solidFill>
            <a:prstDash val="solid"/>
            <a:round/>
            <a:headEnd len="med" w="med" type="none"/>
            <a:tailEnd len="med" w="med" type="oval"/>
          </a:ln>
        </p:spPr>
      </p:cxnSp>
      <p:sp>
        <p:nvSpPr>
          <p:cNvPr id="151" name="Google Shape;151;p26"/>
          <p:cNvSpPr txBox="1"/>
          <p:nvPr/>
        </p:nvSpPr>
        <p:spPr>
          <a:xfrm>
            <a:off x="2726375" y="2950425"/>
            <a:ext cx="18024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200">
                <a:solidFill>
                  <a:schemeClr val="accent1"/>
                </a:solidFill>
                <a:latin typeface="Calibri"/>
                <a:ea typeface="Calibri"/>
                <a:cs typeface="Calibri"/>
                <a:sym typeface="Calibri"/>
              </a:rPr>
              <a:t>Thematic</a:t>
            </a:r>
            <a:br>
              <a:rPr b="1" lang="nl" sz="1200">
                <a:solidFill>
                  <a:schemeClr val="accent1"/>
                </a:solidFill>
                <a:latin typeface="Calibri"/>
                <a:ea typeface="Calibri"/>
                <a:cs typeface="Calibri"/>
                <a:sym typeface="Calibri"/>
              </a:rPr>
            </a:br>
            <a:r>
              <a:rPr b="1" lang="nl" sz="1200">
                <a:solidFill>
                  <a:schemeClr val="accent1"/>
                </a:solidFill>
                <a:latin typeface="Calibri"/>
                <a:ea typeface="Calibri"/>
                <a:cs typeface="Calibri"/>
                <a:sym typeface="Calibri"/>
              </a:rPr>
              <a:t>workshop 1</a:t>
            </a:r>
            <a:endParaRPr b="1" sz="1200">
              <a:solidFill>
                <a:schemeClr val="accent1"/>
              </a:solidFill>
              <a:latin typeface="Calibri"/>
              <a:ea typeface="Calibri"/>
              <a:cs typeface="Calibri"/>
              <a:sym typeface="Calibri"/>
            </a:endParaRPr>
          </a:p>
          <a:p>
            <a:pPr indent="0" lvl="0" marL="0" rtl="0" algn="l">
              <a:spcBef>
                <a:spcPts val="0"/>
              </a:spcBef>
              <a:spcAft>
                <a:spcPts val="0"/>
              </a:spcAft>
              <a:buNone/>
            </a:pPr>
            <a:r>
              <a:rPr b="1" lang="nl" sz="1200">
                <a:latin typeface="Calibri"/>
                <a:ea typeface="Calibri"/>
                <a:cs typeface="Calibri"/>
                <a:sym typeface="Calibri"/>
              </a:rPr>
              <a:t>8</a:t>
            </a:r>
            <a:endParaRPr b="1" sz="1200">
              <a:latin typeface="Calibri"/>
              <a:ea typeface="Calibri"/>
              <a:cs typeface="Calibri"/>
              <a:sym typeface="Calibri"/>
            </a:endParaRPr>
          </a:p>
        </p:txBody>
      </p:sp>
      <p:cxnSp>
        <p:nvCxnSpPr>
          <p:cNvPr id="152" name="Google Shape;152;p26"/>
          <p:cNvCxnSpPr/>
          <p:nvPr/>
        </p:nvCxnSpPr>
        <p:spPr>
          <a:xfrm rot="10800000">
            <a:off x="3740400" y="1515175"/>
            <a:ext cx="0" cy="950700"/>
          </a:xfrm>
          <a:prstGeom prst="straightConnector1">
            <a:avLst/>
          </a:prstGeom>
          <a:noFill/>
          <a:ln cap="flat" cmpd="sng" w="9525">
            <a:solidFill>
              <a:schemeClr val="accent1"/>
            </a:solidFill>
            <a:prstDash val="solid"/>
            <a:round/>
            <a:headEnd len="med" w="med" type="none"/>
            <a:tailEnd len="med" w="med" type="oval"/>
          </a:ln>
        </p:spPr>
      </p:cxnSp>
      <p:sp>
        <p:nvSpPr>
          <p:cNvPr id="153" name="Google Shape;153;p26"/>
          <p:cNvSpPr txBox="1"/>
          <p:nvPr/>
        </p:nvSpPr>
        <p:spPr>
          <a:xfrm>
            <a:off x="3753600" y="1362775"/>
            <a:ext cx="18024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200">
                <a:latin typeface="Calibri"/>
                <a:ea typeface="Calibri"/>
                <a:cs typeface="Calibri"/>
                <a:sym typeface="Calibri"/>
              </a:rPr>
              <a:t>4</a:t>
            </a:r>
            <a:br>
              <a:rPr b="1" lang="nl" sz="1200">
                <a:latin typeface="Calibri"/>
                <a:ea typeface="Calibri"/>
                <a:cs typeface="Calibri"/>
                <a:sym typeface="Calibri"/>
              </a:rPr>
            </a:b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2</a:t>
            </a:r>
            <a:endParaRPr sz="1200">
              <a:latin typeface="Calibri"/>
              <a:ea typeface="Calibri"/>
              <a:cs typeface="Calibri"/>
              <a:sym typeface="Calibri"/>
            </a:endParaRPr>
          </a:p>
        </p:txBody>
      </p:sp>
      <p:cxnSp>
        <p:nvCxnSpPr>
          <p:cNvPr id="154" name="Google Shape;154;p26"/>
          <p:cNvCxnSpPr/>
          <p:nvPr/>
        </p:nvCxnSpPr>
        <p:spPr>
          <a:xfrm flipH="1">
            <a:off x="4451625" y="2682125"/>
            <a:ext cx="2700" cy="820800"/>
          </a:xfrm>
          <a:prstGeom prst="straightConnector1">
            <a:avLst/>
          </a:prstGeom>
          <a:noFill/>
          <a:ln cap="flat" cmpd="sng" w="9525">
            <a:solidFill>
              <a:schemeClr val="accent1"/>
            </a:solidFill>
            <a:prstDash val="solid"/>
            <a:round/>
            <a:headEnd len="med" w="med" type="none"/>
            <a:tailEnd len="med" w="med" type="oval"/>
          </a:ln>
        </p:spPr>
      </p:cxnSp>
      <p:sp>
        <p:nvSpPr>
          <p:cNvPr id="155" name="Google Shape;155;p26"/>
          <p:cNvSpPr txBox="1"/>
          <p:nvPr/>
        </p:nvSpPr>
        <p:spPr>
          <a:xfrm>
            <a:off x="4493875" y="2950425"/>
            <a:ext cx="18024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3</a:t>
            </a:r>
            <a:endParaRPr sz="1200">
              <a:latin typeface="Calibri"/>
              <a:ea typeface="Calibri"/>
              <a:cs typeface="Calibri"/>
              <a:sym typeface="Calibri"/>
            </a:endParaRPr>
          </a:p>
          <a:p>
            <a:pPr indent="0" lvl="0" marL="0" rtl="0" algn="l">
              <a:spcBef>
                <a:spcPts val="0"/>
              </a:spcBef>
              <a:spcAft>
                <a:spcPts val="0"/>
              </a:spcAft>
              <a:buNone/>
            </a:pPr>
            <a:r>
              <a:rPr b="1" lang="nl" sz="1200">
                <a:latin typeface="Calibri"/>
                <a:ea typeface="Calibri"/>
                <a:cs typeface="Calibri"/>
                <a:sym typeface="Calibri"/>
              </a:rPr>
              <a:t>25</a:t>
            </a:r>
            <a:endParaRPr b="1" sz="1200">
              <a:latin typeface="Calibri"/>
              <a:ea typeface="Calibri"/>
              <a:cs typeface="Calibri"/>
              <a:sym typeface="Calibri"/>
            </a:endParaRPr>
          </a:p>
        </p:txBody>
      </p:sp>
      <p:cxnSp>
        <p:nvCxnSpPr>
          <p:cNvPr id="156" name="Google Shape;156;p26"/>
          <p:cNvCxnSpPr/>
          <p:nvPr/>
        </p:nvCxnSpPr>
        <p:spPr>
          <a:xfrm rot="10800000">
            <a:off x="5622625" y="1515175"/>
            <a:ext cx="0" cy="950700"/>
          </a:xfrm>
          <a:prstGeom prst="straightConnector1">
            <a:avLst/>
          </a:prstGeom>
          <a:noFill/>
          <a:ln cap="flat" cmpd="sng" w="9525">
            <a:solidFill>
              <a:schemeClr val="accent1"/>
            </a:solidFill>
            <a:prstDash val="solid"/>
            <a:round/>
            <a:headEnd len="med" w="med" type="none"/>
            <a:tailEnd len="med" w="med" type="oval"/>
          </a:ln>
        </p:spPr>
      </p:cxnSp>
      <p:sp>
        <p:nvSpPr>
          <p:cNvPr id="157" name="Google Shape;157;p26"/>
          <p:cNvSpPr txBox="1"/>
          <p:nvPr/>
        </p:nvSpPr>
        <p:spPr>
          <a:xfrm>
            <a:off x="5635825" y="1362775"/>
            <a:ext cx="18024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200">
                <a:latin typeface="Calibri"/>
                <a:ea typeface="Calibri"/>
                <a:cs typeface="Calibri"/>
                <a:sym typeface="Calibri"/>
              </a:rPr>
              <a:t>22</a:t>
            </a:r>
            <a:br>
              <a:rPr b="1" lang="nl" sz="1200">
                <a:latin typeface="Calibri"/>
                <a:ea typeface="Calibri"/>
                <a:cs typeface="Calibri"/>
                <a:sym typeface="Calibri"/>
              </a:rPr>
            </a:b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4</a:t>
            </a:r>
            <a:endParaRPr sz="1200">
              <a:latin typeface="Calibri"/>
              <a:ea typeface="Calibri"/>
              <a:cs typeface="Calibri"/>
              <a:sym typeface="Calibri"/>
            </a:endParaRPr>
          </a:p>
        </p:txBody>
      </p:sp>
      <p:cxnSp>
        <p:nvCxnSpPr>
          <p:cNvPr id="158" name="Google Shape;158;p26"/>
          <p:cNvCxnSpPr/>
          <p:nvPr/>
        </p:nvCxnSpPr>
        <p:spPr>
          <a:xfrm flipH="1">
            <a:off x="6373325" y="2682125"/>
            <a:ext cx="2700" cy="820800"/>
          </a:xfrm>
          <a:prstGeom prst="straightConnector1">
            <a:avLst/>
          </a:prstGeom>
          <a:noFill/>
          <a:ln cap="flat" cmpd="sng" w="9525">
            <a:solidFill>
              <a:schemeClr val="accent1"/>
            </a:solidFill>
            <a:prstDash val="solid"/>
            <a:round/>
            <a:headEnd len="med" w="med" type="none"/>
            <a:tailEnd len="med" w="med" type="oval"/>
          </a:ln>
        </p:spPr>
      </p:cxnSp>
      <p:sp>
        <p:nvSpPr>
          <p:cNvPr id="159" name="Google Shape;159;p26"/>
          <p:cNvSpPr txBox="1"/>
          <p:nvPr/>
        </p:nvSpPr>
        <p:spPr>
          <a:xfrm>
            <a:off x="6415575" y="2950425"/>
            <a:ext cx="18024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5</a:t>
            </a:r>
            <a:endParaRPr sz="1200">
              <a:latin typeface="Calibri"/>
              <a:ea typeface="Calibri"/>
              <a:cs typeface="Calibri"/>
              <a:sym typeface="Calibri"/>
            </a:endParaRPr>
          </a:p>
          <a:p>
            <a:pPr indent="0" lvl="0" marL="0" rtl="0" algn="l">
              <a:spcBef>
                <a:spcPts val="0"/>
              </a:spcBef>
              <a:spcAft>
                <a:spcPts val="0"/>
              </a:spcAft>
              <a:buNone/>
            </a:pPr>
            <a:r>
              <a:rPr b="1" lang="nl" sz="1200">
                <a:latin typeface="Calibri"/>
                <a:ea typeface="Calibri"/>
                <a:cs typeface="Calibri"/>
                <a:sym typeface="Calibri"/>
              </a:rPr>
              <a:t>10</a:t>
            </a:r>
            <a:endParaRPr b="1" sz="1200">
              <a:latin typeface="Calibri"/>
              <a:ea typeface="Calibri"/>
              <a:cs typeface="Calibri"/>
              <a:sym typeface="Calibri"/>
            </a:endParaRPr>
          </a:p>
        </p:txBody>
      </p:sp>
      <p:sp>
        <p:nvSpPr>
          <p:cNvPr id="160" name="Google Shape;160;p26"/>
          <p:cNvSpPr/>
          <p:nvPr/>
        </p:nvSpPr>
        <p:spPr>
          <a:xfrm rot="5400000">
            <a:off x="-24420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Current position in timeline</a:t>
            </a:r>
            <a:endParaRPr b="1" i="0" sz="2400" u="none" cap="none" strike="noStrike">
              <a:solidFill>
                <a:srgbClr val="000000"/>
              </a:solidFill>
              <a:latin typeface="Proxima Nova"/>
              <a:ea typeface="Proxima Nova"/>
              <a:cs typeface="Proxima Nova"/>
              <a:sym typeface="Proxima Nova"/>
            </a:endParaRPr>
          </a:p>
        </p:txBody>
      </p:sp>
      <p:cxnSp>
        <p:nvCxnSpPr>
          <p:cNvPr id="166" name="Google Shape;166;p27"/>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167" name="Google Shape;167;p27"/>
          <p:cNvSpPr/>
          <p:nvPr/>
        </p:nvSpPr>
        <p:spPr>
          <a:xfrm>
            <a:off x="7223150" y="2356500"/>
            <a:ext cx="1214100" cy="4305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8" name="Google Shape;168;p27"/>
          <p:cNvSpPr/>
          <p:nvPr/>
        </p:nvSpPr>
        <p:spPr>
          <a:xfrm>
            <a:off x="6013775" y="2461800"/>
            <a:ext cx="1139100" cy="219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solidFill>
                  <a:schemeClr val="lt1"/>
                </a:solidFill>
              </a:rPr>
              <a:t>May</a:t>
            </a:r>
            <a:endParaRPr>
              <a:solidFill>
                <a:schemeClr val="lt1"/>
              </a:solidFill>
            </a:endParaRPr>
          </a:p>
        </p:txBody>
      </p:sp>
      <p:sp>
        <p:nvSpPr>
          <p:cNvPr id="169" name="Google Shape;169;p27"/>
          <p:cNvSpPr/>
          <p:nvPr/>
        </p:nvSpPr>
        <p:spPr>
          <a:xfrm>
            <a:off x="2385650" y="2461800"/>
            <a:ext cx="1139100" cy="219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solidFill>
                  <a:schemeClr val="lt1"/>
                </a:solidFill>
              </a:rPr>
              <a:t>February</a:t>
            </a:r>
            <a:endParaRPr>
              <a:solidFill>
                <a:schemeClr val="lt1"/>
              </a:solidFill>
            </a:endParaRPr>
          </a:p>
        </p:txBody>
      </p:sp>
      <p:sp>
        <p:nvSpPr>
          <p:cNvPr id="170" name="Google Shape;170;p27"/>
          <p:cNvSpPr/>
          <p:nvPr/>
        </p:nvSpPr>
        <p:spPr>
          <a:xfrm>
            <a:off x="3595025" y="2461800"/>
            <a:ext cx="1139100" cy="219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solidFill>
                  <a:schemeClr val="lt1"/>
                </a:solidFill>
              </a:rPr>
              <a:t>March</a:t>
            </a:r>
            <a:endParaRPr>
              <a:solidFill>
                <a:schemeClr val="lt1"/>
              </a:solidFill>
            </a:endParaRPr>
          </a:p>
        </p:txBody>
      </p:sp>
      <p:sp>
        <p:nvSpPr>
          <p:cNvPr id="171" name="Google Shape;171;p27"/>
          <p:cNvSpPr/>
          <p:nvPr/>
        </p:nvSpPr>
        <p:spPr>
          <a:xfrm>
            <a:off x="1176275" y="2461800"/>
            <a:ext cx="1139100" cy="219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solidFill>
                  <a:schemeClr val="lt1"/>
                </a:solidFill>
              </a:rPr>
              <a:t>January</a:t>
            </a:r>
            <a:endParaRPr sz="1200">
              <a:solidFill>
                <a:schemeClr val="lt1"/>
              </a:solidFill>
            </a:endParaRPr>
          </a:p>
        </p:txBody>
      </p:sp>
      <p:sp>
        <p:nvSpPr>
          <p:cNvPr id="172" name="Google Shape;172;p27"/>
          <p:cNvSpPr/>
          <p:nvPr/>
        </p:nvSpPr>
        <p:spPr>
          <a:xfrm>
            <a:off x="4804400" y="2461800"/>
            <a:ext cx="1139100" cy="219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solidFill>
                  <a:schemeClr val="lt1"/>
                </a:solidFill>
              </a:rPr>
              <a:t>April</a:t>
            </a:r>
            <a:endParaRPr>
              <a:solidFill>
                <a:schemeClr val="lt1"/>
              </a:solidFill>
            </a:endParaRPr>
          </a:p>
        </p:txBody>
      </p:sp>
      <p:cxnSp>
        <p:nvCxnSpPr>
          <p:cNvPr id="173" name="Google Shape;173;p27"/>
          <p:cNvCxnSpPr/>
          <p:nvPr/>
        </p:nvCxnSpPr>
        <p:spPr>
          <a:xfrm rot="10800000">
            <a:off x="1513300" y="1515175"/>
            <a:ext cx="0" cy="950700"/>
          </a:xfrm>
          <a:prstGeom prst="straightConnector1">
            <a:avLst/>
          </a:prstGeom>
          <a:noFill/>
          <a:ln cap="flat" cmpd="sng" w="9525">
            <a:solidFill>
              <a:schemeClr val="accent1"/>
            </a:solidFill>
            <a:prstDash val="solid"/>
            <a:round/>
            <a:headEnd len="med" w="med" type="none"/>
            <a:tailEnd len="med" w="med" type="oval"/>
          </a:ln>
        </p:spPr>
      </p:cxnSp>
      <p:sp>
        <p:nvSpPr>
          <p:cNvPr id="174" name="Google Shape;174;p27"/>
          <p:cNvSpPr txBox="1"/>
          <p:nvPr/>
        </p:nvSpPr>
        <p:spPr>
          <a:xfrm>
            <a:off x="1526500" y="1362775"/>
            <a:ext cx="18024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200">
                <a:latin typeface="Calibri"/>
                <a:ea typeface="Calibri"/>
                <a:cs typeface="Calibri"/>
                <a:sym typeface="Calibri"/>
              </a:rPr>
              <a:t>11</a:t>
            </a:r>
            <a:br>
              <a:rPr b="1" lang="nl" sz="1200">
                <a:latin typeface="Calibri"/>
                <a:ea typeface="Calibri"/>
                <a:cs typeface="Calibri"/>
                <a:sym typeface="Calibri"/>
              </a:rPr>
            </a:br>
            <a:r>
              <a:rPr lang="nl" sz="1200">
                <a:latin typeface="Calibri"/>
                <a:ea typeface="Calibri"/>
                <a:cs typeface="Calibri"/>
                <a:sym typeface="Calibri"/>
              </a:rPr>
              <a:t>Business</a:t>
            </a:r>
            <a:br>
              <a:rPr lang="nl" sz="1200">
                <a:latin typeface="Calibri"/>
                <a:ea typeface="Calibri"/>
                <a:cs typeface="Calibri"/>
                <a:sym typeface="Calibri"/>
              </a:rPr>
            </a:br>
            <a:r>
              <a:rPr lang="nl" sz="1200">
                <a:latin typeface="Calibri"/>
                <a:ea typeface="Calibri"/>
                <a:cs typeface="Calibri"/>
                <a:sym typeface="Calibri"/>
              </a:rPr>
              <a:t>workshop</a:t>
            </a:r>
            <a:endParaRPr sz="1200">
              <a:latin typeface="Calibri"/>
              <a:ea typeface="Calibri"/>
              <a:cs typeface="Calibri"/>
              <a:sym typeface="Calibri"/>
            </a:endParaRPr>
          </a:p>
        </p:txBody>
      </p:sp>
      <p:cxnSp>
        <p:nvCxnSpPr>
          <p:cNvPr id="175" name="Google Shape;175;p27"/>
          <p:cNvCxnSpPr/>
          <p:nvPr/>
        </p:nvCxnSpPr>
        <p:spPr>
          <a:xfrm flipH="1">
            <a:off x="2684125" y="2682125"/>
            <a:ext cx="2700" cy="820800"/>
          </a:xfrm>
          <a:prstGeom prst="straightConnector1">
            <a:avLst/>
          </a:prstGeom>
          <a:noFill/>
          <a:ln cap="flat" cmpd="sng" w="9525">
            <a:solidFill>
              <a:schemeClr val="accent1"/>
            </a:solidFill>
            <a:prstDash val="solid"/>
            <a:round/>
            <a:headEnd len="med" w="med" type="none"/>
            <a:tailEnd len="med" w="med" type="oval"/>
          </a:ln>
        </p:spPr>
      </p:cxnSp>
      <p:sp>
        <p:nvSpPr>
          <p:cNvPr id="176" name="Google Shape;176;p27"/>
          <p:cNvSpPr txBox="1"/>
          <p:nvPr/>
        </p:nvSpPr>
        <p:spPr>
          <a:xfrm>
            <a:off x="2726375" y="2950425"/>
            <a:ext cx="18024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200">
                <a:solidFill>
                  <a:schemeClr val="accent1"/>
                </a:solidFill>
                <a:latin typeface="Calibri"/>
                <a:ea typeface="Calibri"/>
                <a:cs typeface="Calibri"/>
                <a:sym typeface="Calibri"/>
              </a:rPr>
              <a:t>Thematic</a:t>
            </a:r>
            <a:br>
              <a:rPr b="1" lang="nl" sz="1200">
                <a:solidFill>
                  <a:schemeClr val="accent1"/>
                </a:solidFill>
                <a:latin typeface="Calibri"/>
                <a:ea typeface="Calibri"/>
                <a:cs typeface="Calibri"/>
                <a:sym typeface="Calibri"/>
              </a:rPr>
            </a:br>
            <a:r>
              <a:rPr b="1" lang="nl" sz="1200">
                <a:solidFill>
                  <a:schemeClr val="accent1"/>
                </a:solidFill>
                <a:latin typeface="Calibri"/>
                <a:ea typeface="Calibri"/>
                <a:cs typeface="Calibri"/>
                <a:sym typeface="Calibri"/>
              </a:rPr>
              <a:t>workshop 1</a:t>
            </a:r>
            <a:endParaRPr b="1" sz="1200">
              <a:solidFill>
                <a:schemeClr val="accent1"/>
              </a:solidFill>
              <a:latin typeface="Calibri"/>
              <a:ea typeface="Calibri"/>
              <a:cs typeface="Calibri"/>
              <a:sym typeface="Calibri"/>
            </a:endParaRPr>
          </a:p>
          <a:p>
            <a:pPr indent="0" lvl="0" marL="0" rtl="0" algn="l">
              <a:spcBef>
                <a:spcPts val="0"/>
              </a:spcBef>
              <a:spcAft>
                <a:spcPts val="0"/>
              </a:spcAft>
              <a:buNone/>
            </a:pPr>
            <a:r>
              <a:rPr b="1" lang="nl" sz="1200">
                <a:latin typeface="Calibri"/>
                <a:ea typeface="Calibri"/>
                <a:cs typeface="Calibri"/>
                <a:sym typeface="Calibri"/>
              </a:rPr>
              <a:t>8</a:t>
            </a:r>
            <a:endParaRPr b="1" sz="1200">
              <a:latin typeface="Calibri"/>
              <a:ea typeface="Calibri"/>
              <a:cs typeface="Calibri"/>
              <a:sym typeface="Calibri"/>
            </a:endParaRPr>
          </a:p>
        </p:txBody>
      </p:sp>
      <p:cxnSp>
        <p:nvCxnSpPr>
          <p:cNvPr id="177" name="Google Shape;177;p27"/>
          <p:cNvCxnSpPr/>
          <p:nvPr/>
        </p:nvCxnSpPr>
        <p:spPr>
          <a:xfrm rot="10800000">
            <a:off x="3740400" y="1515175"/>
            <a:ext cx="0" cy="950700"/>
          </a:xfrm>
          <a:prstGeom prst="straightConnector1">
            <a:avLst/>
          </a:prstGeom>
          <a:noFill/>
          <a:ln cap="flat" cmpd="sng" w="9525">
            <a:solidFill>
              <a:schemeClr val="accent1"/>
            </a:solidFill>
            <a:prstDash val="solid"/>
            <a:round/>
            <a:headEnd len="med" w="med" type="none"/>
            <a:tailEnd len="med" w="med" type="oval"/>
          </a:ln>
        </p:spPr>
      </p:cxnSp>
      <p:sp>
        <p:nvSpPr>
          <p:cNvPr id="178" name="Google Shape;178;p27"/>
          <p:cNvSpPr txBox="1"/>
          <p:nvPr/>
        </p:nvSpPr>
        <p:spPr>
          <a:xfrm>
            <a:off x="3753600" y="1362775"/>
            <a:ext cx="18024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200">
                <a:latin typeface="Calibri"/>
                <a:ea typeface="Calibri"/>
                <a:cs typeface="Calibri"/>
                <a:sym typeface="Calibri"/>
              </a:rPr>
              <a:t>4</a:t>
            </a:r>
            <a:br>
              <a:rPr b="1" lang="nl" sz="1200">
                <a:latin typeface="Calibri"/>
                <a:ea typeface="Calibri"/>
                <a:cs typeface="Calibri"/>
                <a:sym typeface="Calibri"/>
              </a:rPr>
            </a:b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2</a:t>
            </a:r>
            <a:endParaRPr sz="1200">
              <a:latin typeface="Calibri"/>
              <a:ea typeface="Calibri"/>
              <a:cs typeface="Calibri"/>
              <a:sym typeface="Calibri"/>
            </a:endParaRPr>
          </a:p>
        </p:txBody>
      </p:sp>
      <p:cxnSp>
        <p:nvCxnSpPr>
          <p:cNvPr id="179" name="Google Shape;179;p27"/>
          <p:cNvCxnSpPr/>
          <p:nvPr/>
        </p:nvCxnSpPr>
        <p:spPr>
          <a:xfrm flipH="1">
            <a:off x="4451625" y="2682125"/>
            <a:ext cx="2700" cy="820800"/>
          </a:xfrm>
          <a:prstGeom prst="straightConnector1">
            <a:avLst/>
          </a:prstGeom>
          <a:noFill/>
          <a:ln cap="flat" cmpd="sng" w="9525">
            <a:solidFill>
              <a:schemeClr val="accent1"/>
            </a:solidFill>
            <a:prstDash val="solid"/>
            <a:round/>
            <a:headEnd len="med" w="med" type="none"/>
            <a:tailEnd len="med" w="med" type="oval"/>
          </a:ln>
        </p:spPr>
      </p:cxnSp>
      <p:sp>
        <p:nvSpPr>
          <p:cNvPr id="180" name="Google Shape;180;p27"/>
          <p:cNvSpPr txBox="1"/>
          <p:nvPr/>
        </p:nvSpPr>
        <p:spPr>
          <a:xfrm>
            <a:off x="4493875" y="2950425"/>
            <a:ext cx="18024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3</a:t>
            </a:r>
            <a:endParaRPr sz="1200">
              <a:latin typeface="Calibri"/>
              <a:ea typeface="Calibri"/>
              <a:cs typeface="Calibri"/>
              <a:sym typeface="Calibri"/>
            </a:endParaRPr>
          </a:p>
          <a:p>
            <a:pPr indent="0" lvl="0" marL="0" rtl="0" algn="l">
              <a:spcBef>
                <a:spcPts val="0"/>
              </a:spcBef>
              <a:spcAft>
                <a:spcPts val="0"/>
              </a:spcAft>
              <a:buNone/>
            </a:pPr>
            <a:r>
              <a:rPr b="1" lang="nl" sz="1200">
                <a:latin typeface="Calibri"/>
                <a:ea typeface="Calibri"/>
                <a:cs typeface="Calibri"/>
                <a:sym typeface="Calibri"/>
              </a:rPr>
              <a:t>25</a:t>
            </a:r>
            <a:endParaRPr b="1" sz="1200">
              <a:latin typeface="Calibri"/>
              <a:ea typeface="Calibri"/>
              <a:cs typeface="Calibri"/>
              <a:sym typeface="Calibri"/>
            </a:endParaRPr>
          </a:p>
        </p:txBody>
      </p:sp>
      <p:cxnSp>
        <p:nvCxnSpPr>
          <p:cNvPr id="181" name="Google Shape;181;p27"/>
          <p:cNvCxnSpPr/>
          <p:nvPr/>
        </p:nvCxnSpPr>
        <p:spPr>
          <a:xfrm rot="10800000">
            <a:off x="5622625" y="1515175"/>
            <a:ext cx="0" cy="950700"/>
          </a:xfrm>
          <a:prstGeom prst="straightConnector1">
            <a:avLst/>
          </a:prstGeom>
          <a:noFill/>
          <a:ln cap="flat" cmpd="sng" w="9525">
            <a:solidFill>
              <a:schemeClr val="accent1"/>
            </a:solidFill>
            <a:prstDash val="solid"/>
            <a:round/>
            <a:headEnd len="med" w="med" type="none"/>
            <a:tailEnd len="med" w="med" type="oval"/>
          </a:ln>
        </p:spPr>
      </p:cxnSp>
      <p:sp>
        <p:nvSpPr>
          <p:cNvPr id="182" name="Google Shape;182;p27"/>
          <p:cNvSpPr txBox="1"/>
          <p:nvPr/>
        </p:nvSpPr>
        <p:spPr>
          <a:xfrm>
            <a:off x="5635825" y="1362775"/>
            <a:ext cx="18024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200">
                <a:latin typeface="Calibri"/>
                <a:ea typeface="Calibri"/>
                <a:cs typeface="Calibri"/>
                <a:sym typeface="Calibri"/>
              </a:rPr>
              <a:t>22</a:t>
            </a:r>
            <a:br>
              <a:rPr b="1" lang="nl" sz="1200">
                <a:latin typeface="Calibri"/>
                <a:ea typeface="Calibri"/>
                <a:cs typeface="Calibri"/>
                <a:sym typeface="Calibri"/>
              </a:rPr>
            </a:b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4</a:t>
            </a:r>
            <a:endParaRPr sz="1200">
              <a:latin typeface="Calibri"/>
              <a:ea typeface="Calibri"/>
              <a:cs typeface="Calibri"/>
              <a:sym typeface="Calibri"/>
            </a:endParaRPr>
          </a:p>
        </p:txBody>
      </p:sp>
      <p:cxnSp>
        <p:nvCxnSpPr>
          <p:cNvPr id="183" name="Google Shape;183;p27"/>
          <p:cNvCxnSpPr/>
          <p:nvPr/>
        </p:nvCxnSpPr>
        <p:spPr>
          <a:xfrm flipH="1">
            <a:off x="6373325" y="2682125"/>
            <a:ext cx="2700" cy="820800"/>
          </a:xfrm>
          <a:prstGeom prst="straightConnector1">
            <a:avLst/>
          </a:prstGeom>
          <a:noFill/>
          <a:ln cap="flat" cmpd="sng" w="9525">
            <a:solidFill>
              <a:schemeClr val="accent1"/>
            </a:solidFill>
            <a:prstDash val="solid"/>
            <a:round/>
            <a:headEnd len="med" w="med" type="none"/>
            <a:tailEnd len="med" w="med" type="oval"/>
          </a:ln>
        </p:spPr>
      </p:cxnSp>
      <p:sp>
        <p:nvSpPr>
          <p:cNvPr id="184" name="Google Shape;184;p27"/>
          <p:cNvSpPr txBox="1"/>
          <p:nvPr/>
        </p:nvSpPr>
        <p:spPr>
          <a:xfrm>
            <a:off x="6415575" y="2950425"/>
            <a:ext cx="18024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5</a:t>
            </a:r>
            <a:endParaRPr sz="1200">
              <a:latin typeface="Calibri"/>
              <a:ea typeface="Calibri"/>
              <a:cs typeface="Calibri"/>
              <a:sym typeface="Calibri"/>
            </a:endParaRPr>
          </a:p>
          <a:p>
            <a:pPr indent="0" lvl="0" marL="0" rtl="0" algn="l">
              <a:spcBef>
                <a:spcPts val="0"/>
              </a:spcBef>
              <a:spcAft>
                <a:spcPts val="0"/>
              </a:spcAft>
              <a:buNone/>
            </a:pPr>
            <a:r>
              <a:rPr b="1" lang="nl" sz="1200">
                <a:latin typeface="Calibri"/>
                <a:ea typeface="Calibri"/>
                <a:cs typeface="Calibri"/>
                <a:sym typeface="Calibri"/>
              </a:rPr>
              <a:t>10</a:t>
            </a:r>
            <a:endParaRPr b="1" sz="1200">
              <a:latin typeface="Calibri"/>
              <a:ea typeface="Calibri"/>
              <a:cs typeface="Calibri"/>
              <a:sym typeface="Calibri"/>
            </a:endParaRPr>
          </a:p>
        </p:txBody>
      </p:sp>
      <p:sp>
        <p:nvSpPr>
          <p:cNvPr id="185" name="Google Shape;185;p27"/>
          <p:cNvSpPr/>
          <p:nvPr/>
        </p:nvSpPr>
        <p:spPr>
          <a:xfrm rot="5400000">
            <a:off x="-24420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
        <p:nvSpPr>
          <p:cNvPr id="186" name="Google Shape;186;p27"/>
          <p:cNvSpPr txBox="1"/>
          <p:nvPr/>
        </p:nvSpPr>
        <p:spPr>
          <a:xfrm>
            <a:off x="2726375" y="3594675"/>
            <a:ext cx="101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nl" sz="1000">
                <a:latin typeface="Open Sans"/>
                <a:ea typeface="Open Sans"/>
                <a:cs typeface="Open Sans"/>
                <a:sym typeface="Open Sans"/>
              </a:rPr>
              <a:t>Core model</a:t>
            </a:r>
            <a:endParaRPr b="1" i="1" sz="10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nl" sz="2400">
                <a:latin typeface="Proxima Nova"/>
                <a:ea typeface="Proxima Nova"/>
                <a:cs typeface="Proxima Nova"/>
                <a:sym typeface="Proxima Nova"/>
              </a:rPr>
              <a:t>Current position in timeline</a:t>
            </a:r>
            <a:endParaRPr b="1" i="0" sz="2400" u="none" cap="none" strike="noStrike">
              <a:solidFill>
                <a:srgbClr val="000000"/>
              </a:solidFill>
              <a:latin typeface="Proxima Nova"/>
              <a:ea typeface="Proxima Nova"/>
              <a:cs typeface="Proxima Nova"/>
              <a:sym typeface="Proxima Nova"/>
            </a:endParaRPr>
          </a:p>
        </p:txBody>
      </p:sp>
      <p:cxnSp>
        <p:nvCxnSpPr>
          <p:cNvPr id="192" name="Google Shape;192;p28"/>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193" name="Google Shape;193;p28"/>
          <p:cNvSpPr/>
          <p:nvPr/>
        </p:nvSpPr>
        <p:spPr>
          <a:xfrm>
            <a:off x="7223150" y="2356500"/>
            <a:ext cx="1214100" cy="4305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4" name="Google Shape;194;p28"/>
          <p:cNvSpPr/>
          <p:nvPr/>
        </p:nvSpPr>
        <p:spPr>
          <a:xfrm>
            <a:off x="6013775" y="2461800"/>
            <a:ext cx="1139100" cy="219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solidFill>
                  <a:schemeClr val="lt1"/>
                </a:solidFill>
              </a:rPr>
              <a:t>May</a:t>
            </a:r>
            <a:endParaRPr>
              <a:solidFill>
                <a:schemeClr val="lt1"/>
              </a:solidFill>
            </a:endParaRPr>
          </a:p>
        </p:txBody>
      </p:sp>
      <p:sp>
        <p:nvSpPr>
          <p:cNvPr id="195" name="Google Shape;195;p28"/>
          <p:cNvSpPr/>
          <p:nvPr/>
        </p:nvSpPr>
        <p:spPr>
          <a:xfrm>
            <a:off x="2385650" y="2461800"/>
            <a:ext cx="1139100" cy="219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solidFill>
                  <a:schemeClr val="lt1"/>
                </a:solidFill>
              </a:rPr>
              <a:t>February</a:t>
            </a:r>
            <a:endParaRPr>
              <a:solidFill>
                <a:schemeClr val="lt1"/>
              </a:solidFill>
            </a:endParaRPr>
          </a:p>
        </p:txBody>
      </p:sp>
      <p:sp>
        <p:nvSpPr>
          <p:cNvPr id="196" name="Google Shape;196;p28"/>
          <p:cNvSpPr/>
          <p:nvPr/>
        </p:nvSpPr>
        <p:spPr>
          <a:xfrm>
            <a:off x="3595025" y="2461800"/>
            <a:ext cx="1139100" cy="219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solidFill>
                  <a:schemeClr val="lt1"/>
                </a:solidFill>
              </a:rPr>
              <a:t>March</a:t>
            </a:r>
            <a:endParaRPr>
              <a:solidFill>
                <a:schemeClr val="lt1"/>
              </a:solidFill>
            </a:endParaRPr>
          </a:p>
        </p:txBody>
      </p:sp>
      <p:sp>
        <p:nvSpPr>
          <p:cNvPr id="197" name="Google Shape;197;p28"/>
          <p:cNvSpPr/>
          <p:nvPr/>
        </p:nvSpPr>
        <p:spPr>
          <a:xfrm>
            <a:off x="1176275" y="2461800"/>
            <a:ext cx="1139100" cy="219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solidFill>
                  <a:schemeClr val="lt1"/>
                </a:solidFill>
              </a:rPr>
              <a:t>January</a:t>
            </a:r>
            <a:endParaRPr sz="1200">
              <a:solidFill>
                <a:schemeClr val="lt1"/>
              </a:solidFill>
            </a:endParaRPr>
          </a:p>
        </p:txBody>
      </p:sp>
      <p:sp>
        <p:nvSpPr>
          <p:cNvPr id="198" name="Google Shape;198;p28"/>
          <p:cNvSpPr/>
          <p:nvPr/>
        </p:nvSpPr>
        <p:spPr>
          <a:xfrm>
            <a:off x="4804400" y="2461800"/>
            <a:ext cx="1139100" cy="219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sz="1200">
                <a:solidFill>
                  <a:schemeClr val="lt1"/>
                </a:solidFill>
              </a:rPr>
              <a:t>April</a:t>
            </a:r>
            <a:endParaRPr>
              <a:solidFill>
                <a:schemeClr val="lt1"/>
              </a:solidFill>
            </a:endParaRPr>
          </a:p>
        </p:txBody>
      </p:sp>
      <p:cxnSp>
        <p:nvCxnSpPr>
          <p:cNvPr id="199" name="Google Shape;199;p28"/>
          <p:cNvCxnSpPr/>
          <p:nvPr/>
        </p:nvCxnSpPr>
        <p:spPr>
          <a:xfrm rot="10800000">
            <a:off x="1513300" y="1515175"/>
            <a:ext cx="0" cy="950700"/>
          </a:xfrm>
          <a:prstGeom prst="straightConnector1">
            <a:avLst/>
          </a:prstGeom>
          <a:noFill/>
          <a:ln cap="flat" cmpd="sng" w="9525">
            <a:solidFill>
              <a:schemeClr val="accent1"/>
            </a:solidFill>
            <a:prstDash val="solid"/>
            <a:round/>
            <a:headEnd len="med" w="med" type="none"/>
            <a:tailEnd len="med" w="med" type="oval"/>
          </a:ln>
        </p:spPr>
      </p:cxnSp>
      <p:sp>
        <p:nvSpPr>
          <p:cNvPr id="200" name="Google Shape;200;p28"/>
          <p:cNvSpPr txBox="1"/>
          <p:nvPr/>
        </p:nvSpPr>
        <p:spPr>
          <a:xfrm>
            <a:off x="1526500" y="1362775"/>
            <a:ext cx="18024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200">
                <a:latin typeface="Calibri"/>
                <a:ea typeface="Calibri"/>
                <a:cs typeface="Calibri"/>
                <a:sym typeface="Calibri"/>
              </a:rPr>
              <a:t>11</a:t>
            </a:r>
            <a:br>
              <a:rPr b="1" lang="nl" sz="1200">
                <a:latin typeface="Calibri"/>
                <a:ea typeface="Calibri"/>
                <a:cs typeface="Calibri"/>
                <a:sym typeface="Calibri"/>
              </a:rPr>
            </a:br>
            <a:r>
              <a:rPr lang="nl" sz="1200">
                <a:latin typeface="Calibri"/>
                <a:ea typeface="Calibri"/>
                <a:cs typeface="Calibri"/>
                <a:sym typeface="Calibri"/>
              </a:rPr>
              <a:t>Business</a:t>
            </a:r>
            <a:br>
              <a:rPr lang="nl" sz="1200">
                <a:latin typeface="Calibri"/>
                <a:ea typeface="Calibri"/>
                <a:cs typeface="Calibri"/>
                <a:sym typeface="Calibri"/>
              </a:rPr>
            </a:br>
            <a:r>
              <a:rPr lang="nl" sz="1200">
                <a:latin typeface="Calibri"/>
                <a:ea typeface="Calibri"/>
                <a:cs typeface="Calibri"/>
                <a:sym typeface="Calibri"/>
              </a:rPr>
              <a:t>workshop</a:t>
            </a:r>
            <a:endParaRPr sz="1200">
              <a:latin typeface="Calibri"/>
              <a:ea typeface="Calibri"/>
              <a:cs typeface="Calibri"/>
              <a:sym typeface="Calibri"/>
            </a:endParaRPr>
          </a:p>
        </p:txBody>
      </p:sp>
      <p:cxnSp>
        <p:nvCxnSpPr>
          <p:cNvPr id="201" name="Google Shape;201;p28"/>
          <p:cNvCxnSpPr/>
          <p:nvPr/>
        </p:nvCxnSpPr>
        <p:spPr>
          <a:xfrm flipH="1">
            <a:off x="2684125" y="2682125"/>
            <a:ext cx="2700" cy="820800"/>
          </a:xfrm>
          <a:prstGeom prst="straightConnector1">
            <a:avLst/>
          </a:prstGeom>
          <a:noFill/>
          <a:ln cap="flat" cmpd="sng" w="9525">
            <a:solidFill>
              <a:schemeClr val="accent1"/>
            </a:solidFill>
            <a:prstDash val="solid"/>
            <a:round/>
            <a:headEnd len="med" w="med" type="none"/>
            <a:tailEnd len="med" w="med" type="oval"/>
          </a:ln>
        </p:spPr>
      </p:cxnSp>
      <p:sp>
        <p:nvSpPr>
          <p:cNvPr id="202" name="Google Shape;202;p28"/>
          <p:cNvSpPr txBox="1"/>
          <p:nvPr/>
        </p:nvSpPr>
        <p:spPr>
          <a:xfrm>
            <a:off x="2726375" y="2950425"/>
            <a:ext cx="18024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200">
                <a:solidFill>
                  <a:schemeClr val="accent1"/>
                </a:solidFill>
                <a:latin typeface="Calibri"/>
                <a:ea typeface="Calibri"/>
                <a:cs typeface="Calibri"/>
                <a:sym typeface="Calibri"/>
              </a:rPr>
              <a:t>Thematic</a:t>
            </a:r>
            <a:br>
              <a:rPr b="1" lang="nl" sz="1200">
                <a:solidFill>
                  <a:schemeClr val="accent1"/>
                </a:solidFill>
                <a:latin typeface="Calibri"/>
                <a:ea typeface="Calibri"/>
                <a:cs typeface="Calibri"/>
                <a:sym typeface="Calibri"/>
              </a:rPr>
            </a:br>
            <a:r>
              <a:rPr b="1" lang="nl" sz="1200">
                <a:solidFill>
                  <a:schemeClr val="accent1"/>
                </a:solidFill>
                <a:latin typeface="Calibri"/>
                <a:ea typeface="Calibri"/>
                <a:cs typeface="Calibri"/>
                <a:sym typeface="Calibri"/>
              </a:rPr>
              <a:t>workshop 1</a:t>
            </a:r>
            <a:endParaRPr b="1" sz="1200">
              <a:solidFill>
                <a:schemeClr val="accent1"/>
              </a:solidFill>
              <a:latin typeface="Calibri"/>
              <a:ea typeface="Calibri"/>
              <a:cs typeface="Calibri"/>
              <a:sym typeface="Calibri"/>
            </a:endParaRPr>
          </a:p>
          <a:p>
            <a:pPr indent="0" lvl="0" marL="0" rtl="0" algn="l">
              <a:spcBef>
                <a:spcPts val="0"/>
              </a:spcBef>
              <a:spcAft>
                <a:spcPts val="0"/>
              </a:spcAft>
              <a:buNone/>
            </a:pPr>
            <a:r>
              <a:rPr b="1" lang="nl" sz="1200">
                <a:latin typeface="Calibri"/>
                <a:ea typeface="Calibri"/>
                <a:cs typeface="Calibri"/>
                <a:sym typeface="Calibri"/>
              </a:rPr>
              <a:t>8</a:t>
            </a:r>
            <a:endParaRPr b="1" sz="1200">
              <a:latin typeface="Calibri"/>
              <a:ea typeface="Calibri"/>
              <a:cs typeface="Calibri"/>
              <a:sym typeface="Calibri"/>
            </a:endParaRPr>
          </a:p>
        </p:txBody>
      </p:sp>
      <p:cxnSp>
        <p:nvCxnSpPr>
          <p:cNvPr id="203" name="Google Shape;203;p28"/>
          <p:cNvCxnSpPr/>
          <p:nvPr/>
        </p:nvCxnSpPr>
        <p:spPr>
          <a:xfrm rot="10800000">
            <a:off x="3740400" y="1515175"/>
            <a:ext cx="0" cy="950700"/>
          </a:xfrm>
          <a:prstGeom prst="straightConnector1">
            <a:avLst/>
          </a:prstGeom>
          <a:noFill/>
          <a:ln cap="flat" cmpd="sng" w="9525">
            <a:solidFill>
              <a:schemeClr val="accent1"/>
            </a:solidFill>
            <a:prstDash val="solid"/>
            <a:round/>
            <a:headEnd len="med" w="med" type="none"/>
            <a:tailEnd len="med" w="med" type="oval"/>
          </a:ln>
        </p:spPr>
      </p:cxnSp>
      <p:sp>
        <p:nvSpPr>
          <p:cNvPr id="204" name="Google Shape;204;p28"/>
          <p:cNvSpPr txBox="1"/>
          <p:nvPr/>
        </p:nvSpPr>
        <p:spPr>
          <a:xfrm>
            <a:off x="3753600" y="1362775"/>
            <a:ext cx="18024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200">
                <a:latin typeface="Calibri"/>
                <a:ea typeface="Calibri"/>
                <a:cs typeface="Calibri"/>
                <a:sym typeface="Calibri"/>
              </a:rPr>
              <a:t>4</a:t>
            </a:r>
            <a:br>
              <a:rPr b="1" lang="nl" sz="1200">
                <a:latin typeface="Calibri"/>
                <a:ea typeface="Calibri"/>
                <a:cs typeface="Calibri"/>
                <a:sym typeface="Calibri"/>
              </a:rPr>
            </a:b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2</a:t>
            </a:r>
            <a:endParaRPr sz="1200">
              <a:latin typeface="Calibri"/>
              <a:ea typeface="Calibri"/>
              <a:cs typeface="Calibri"/>
              <a:sym typeface="Calibri"/>
            </a:endParaRPr>
          </a:p>
        </p:txBody>
      </p:sp>
      <p:cxnSp>
        <p:nvCxnSpPr>
          <p:cNvPr id="205" name="Google Shape;205;p28"/>
          <p:cNvCxnSpPr/>
          <p:nvPr/>
        </p:nvCxnSpPr>
        <p:spPr>
          <a:xfrm flipH="1">
            <a:off x="4451625" y="2682125"/>
            <a:ext cx="2700" cy="820800"/>
          </a:xfrm>
          <a:prstGeom prst="straightConnector1">
            <a:avLst/>
          </a:prstGeom>
          <a:noFill/>
          <a:ln cap="flat" cmpd="sng" w="9525">
            <a:solidFill>
              <a:schemeClr val="accent1"/>
            </a:solidFill>
            <a:prstDash val="solid"/>
            <a:round/>
            <a:headEnd len="med" w="med" type="none"/>
            <a:tailEnd len="med" w="med" type="oval"/>
          </a:ln>
        </p:spPr>
      </p:cxnSp>
      <p:sp>
        <p:nvSpPr>
          <p:cNvPr id="206" name="Google Shape;206;p28"/>
          <p:cNvSpPr txBox="1"/>
          <p:nvPr/>
        </p:nvSpPr>
        <p:spPr>
          <a:xfrm>
            <a:off x="4493875" y="2950425"/>
            <a:ext cx="18024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3</a:t>
            </a:r>
            <a:endParaRPr sz="1200">
              <a:latin typeface="Calibri"/>
              <a:ea typeface="Calibri"/>
              <a:cs typeface="Calibri"/>
              <a:sym typeface="Calibri"/>
            </a:endParaRPr>
          </a:p>
          <a:p>
            <a:pPr indent="0" lvl="0" marL="0" rtl="0" algn="l">
              <a:spcBef>
                <a:spcPts val="0"/>
              </a:spcBef>
              <a:spcAft>
                <a:spcPts val="0"/>
              </a:spcAft>
              <a:buNone/>
            </a:pPr>
            <a:r>
              <a:rPr b="1" lang="nl" sz="1200">
                <a:latin typeface="Calibri"/>
                <a:ea typeface="Calibri"/>
                <a:cs typeface="Calibri"/>
                <a:sym typeface="Calibri"/>
              </a:rPr>
              <a:t>25</a:t>
            </a:r>
            <a:endParaRPr b="1" sz="1200">
              <a:latin typeface="Calibri"/>
              <a:ea typeface="Calibri"/>
              <a:cs typeface="Calibri"/>
              <a:sym typeface="Calibri"/>
            </a:endParaRPr>
          </a:p>
        </p:txBody>
      </p:sp>
      <p:cxnSp>
        <p:nvCxnSpPr>
          <p:cNvPr id="207" name="Google Shape;207;p28"/>
          <p:cNvCxnSpPr/>
          <p:nvPr/>
        </p:nvCxnSpPr>
        <p:spPr>
          <a:xfrm rot="10800000">
            <a:off x="5622625" y="1515175"/>
            <a:ext cx="0" cy="950700"/>
          </a:xfrm>
          <a:prstGeom prst="straightConnector1">
            <a:avLst/>
          </a:prstGeom>
          <a:noFill/>
          <a:ln cap="flat" cmpd="sng" w="9525">
            <a:solidFill>
              <a:schemeClr val="accent1"/>
            </a:solidFill>
            <a:prstDash val="solid"/>
            <a:round/>
            <a:headEnd len="med" w="med" type="none"/>
            <a:tailEnd len="med" w="med" type="oval"/>
          </a:ln>
        </p:spPr>
      </p:cxnSp>
      <p:sp>
        <p:nvSpPr>
          <p:cNvPr id="208" name="Google Shape;208;p28"/>
          <p:cNvSpPr txBox="1"/>
          <p:nvPr/>
        </p:nvSpPr>
        <p:spPr>
          <a:xfrm>
            <a:off x="5635825" y="1362775"/>
            <a:ext cx="1802400" cy="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200">
                <a:latin typeface="Calibri"/>
                <a:ea typeface="Calibri"/>
                <a:cs typeface="Calibri"/>
                <a:sym typeface="Calibri"/>
              </a:rPr>
              <a:t>22</a:t>
            </a:r>
            <a:br>
              <a:rPr b="1" lang="nl" sz="1200">
                <a:latin typeface="Calibri"/>
                <a:ea typeface="Calibri"/>
                <a:cs typeface="Calibri"/>
                <a:sym typeface="Calibri"/>
              </a:rPr>
            </a:b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4</a:t>
            </a:r>
            <a:endParaRPr sz="1200">
              <a:latin typeface="Calibri"/>
              <a:ea typeface="Calibri"/>
              <a:cs typeface="Calibri"/>
              <a:sym typeface="Calibri"/>
            </a:endParaRPr>
          </a:p>
        </p:txBody>
      </p:sp>
      <p:cxnSp>
        <p:nvCxnSpPr>
          <p:cNvPr id="209" name="Google Shape;209;p28"/>
          <p:cNvCxnSpPr/>
          <p:nvPr/>
        </p:nvCxnSpPr>
        <p:spPr>
          <a:xfrm flipH="1">
            <a:off x="6373325" y="2682125"/>
            <a:ext cx="2700" cy="820800"/>
          </a:xfrm>
          <a:prstGeom prst="straightConnector1">
            <a:avLst/>
          </a:prstGeom>
          <a:noFill/>
          <a:ln cap="flat" cmpd="sng" w="9525">
            <a:solidFill>
              <a:schemeClr val="accent1"/>
            </a:solidFill>
            <a:prstDash val="solid"/>
            <a:round/>
            <a:headEnd len="med" w="med" type="none"/>
            <a:tailEnd len="med" w="med" type="oval"/>
          </a:ln>
        </p:spPr>
      </p:cxnSp>
      <p:sp>
        <p:nvSpPr>
          <p:cNvPr id="210" name="Google Shape;210;p28"/>
          <p:cNvSpPr txBox="1"/>
          <p:nvPr/>
        </p:nvSpPr>
        <p:spPr>
          <a:xfrm>
            <a:off x="6415575" y="2950425"/>
            <a:ext cx="18024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200">
                <a:latin typeface="Calibri"/>
                <a:ea typeface="Calibri"/>
                <a:cs typeface="Calibri"/>
                <a:sym typeface="Calibri"/>
              </a:rPr>
              <a:t>Thematic</a:t>
            </a:r>
            <a:br>
              <a:rPr lang="nl" sz="1200">
                <a:latin typeface="Calibri"/>
                <a:ea typeface="Calibri"/>
                <a:cs typeface="Calibri"/>
                <a:sym typeface="Calibri"/>
              </a:rPr>
            </a:br>
            <a:r>
              <a:rPr lang="nl" sz="1200">
                <a:latin typeface="Calibri"/>
                <a:ea typeface="Calibri"/>
                <a:cs typeface="Calibri"/>
                <a:sym typeface="Calibri"/>
              </a:rPr>
              <a:t>workshop 5</a:t>
            </a:r>
            <a:endParaRPr sz="1200">
              <a:latin typeface="Calibri"/>
              <a:ea typeface="Calibri"/>
              <a:cs typeface="Calibri"/>
              <a:sym typeface="Calibri"/>
            </a:endParaRPr>
          </a:p>
          <a:p>
            <a:pPr indent="0" lvl="0" marL="0" rtl="0" algn="l">
              <a:spcBef>
                <a:spcPts val="0"/>
              </a:spcBef>
              <a:spcAft>
                <a:spcPts val="0"/>
              </a:spcAft>
              <a:buNone/>
            </a:pPr>
            <a:r>
              <a:rPr b="1" lang="nl" sz="1200">
                <a:latin typeface="Calibri"/>
                <a:ea typeface="Calibri"/>
                <a:cs typeface="Calibri"/>
                <a:sym typeface="Calibri"/>
              </a:rPr>
              <a:t>10</a:t>
            </a:r>
            <a:endParaRPr b="1" sz="1200">
              <a:latin typeface="Calibri"/>
              <a:ea typeface="Calibri"/>
              <a:cs typeface="Calibri"/>
              <a:sym typeface="Calibri"/>
            </a:endParaRPr>
          </a:p>
        </p:txBody>
      </p:sp>
      <p:sp>
        <p:nvSpPr>
          <p:cNvPr id="211" name="Google Shape;211;p28"/>
          <p:cNvSpPr/>
          <p:nvPr/>
        </p:nvSpPr>
        <p:spPr>
          <a:xfrm rot="5400000">
            <a:off x="-2442000" y="2436750"/>
            <a:ext cx="5154000" cy="2700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800">
              <a:solidFill>
                <a:schemeClr val="dk1"/>
              </a:solidFill>
              <a:latin typeface="Proxima Nova Semibold"/>
              <a:ea typeface="Proxima Nova Semibold"/>
              <a:cs typeface="Proxima Nova Semibold"/>
              <a:sym typeface="Proxima Nova Semibold"/>
            </a:endParaRPr>
          </a:p>
        </p:txBody>
      </p:sp>
      <p:sp>
        <p:nvSpPr>
          <p:cNvPr id="212" name="Google Shape;212;p28"/>
          <p:cNvSpPr txBox="1"/>
          <p:nvPr/>
        </p:nvSpPr>
        <p:spPr>
          <a:xfrm>
            <a:off x="2726375" y="3594675"/>
            <a:ext cx="101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nl" sz="1000">
                <a:latin typeface="Open Sans"/>
                <a:ea typeface="Open Sans"/>
                <a:cs typeface="Open Sans"/>
                <a:sym typeface="Open Sans"/>
              </a:rPr>
              <a:t>Core model</a:t>
            </a:r>
            <a:endParaRPr b="1" i="1" sz="1000">
              <a:latin typeface="Open Sans"/>
              <a:ea typeface="Open Sans"/>
              <a:cs typeface="Open Sans"/>
              <a:sym typeface="Open Sans"/>
            </a:endParaRPr>
          </a:p>
        </p:txBody>
      </p:sp>
      <p:sp>
        <p:nvSpPr>
          <p:cNvPr id="213" name="Google Shape;213;p28"/>
          <p:cNvSpPr txBox="1"/>
          <p:nvPr/>
        </p:nvSpPr>
        <p:spPr>
          <a:xfrm>
            <a:off x="3740375" y="972925"/>
            <a:ext cx="134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nl" sz="1000">
                <a:latin typeface="Open Sans"/>
                <a:ea typeface="Open Sans"/>
                <a:cs typeface="Open Sans"/>
                <a:sym typeface="Open Sans"/>
              </a:rPr>
              <a:t>Stop places en haltebestanden</a:t>
            </a:r>
            <a:endParaRPr i="1" sz="1000">
              <a:latin typeface="Open Sans"/>
              <a:ea typeface="Open Sans"/>
              <a:cs typeface="Open Sans"/>
              <a:sym typeface="Open Sans"/>
            </a:endParaRPr>
          </a:p>
        </p:txBody>
      </p:sp>
      <p:sp>
        <p:nvSpPr>
          <p:cNvPr id="214" name="Google Shape;214;p28"/>
          <p:cNvSpPr txBox="1"/>
          <p:nvPr/>
        </p:nvSpPr>
        <p:spPr>
          <a:xfrm>
            <a:off x="4493875" y="3628325"/>
            <a:ext cx="1342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nl" sz="1000">
                <a:latin typeface="Open Sans"/>
                <a:ea typeface="Open Sans"/>
                <a:cs typeface="Open Sans"/>
                <a:sym typeface="Open Sans"/>
              </a:rPr>
              <a:t>Planning for exchange between PTOs</a:t>
            </a:r>
            <a:endParaRPr i="1" sz="1000">
              <a:latin typeface="Open Sans"/>
              <a:ea typeface="Open Sans"/>
              <a:cs typeface="Open Sans"/>
              <a:sym typeface="Open Sans"/>
            </a:endParaRPr>
          </a:p>
        </p:txBody>
      </p:sp>
      <p:sp>
        <p:nvSpPr>
          <p:cNvPr id="215" name="Google Shape;215;p28"/>
          <p:cNvSpPr txBox="1"/>
          <p:nvPr/>
        </p:nvSpPr>
        <p:spPr>
          <a:xfrm>
            <a:off x="5615575" y="819025"/>
            <a:ext cx="1842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nl" sz="1000">
                <a:latin typeface="Open Sans"/>
                <a:ea typeface="Open Sans"/>
                <a:cs typeface="Open Sans"/>
                <a:sym typeface="Open Sans"/>
              </a:rPr>
              <a:t>Accessibility, facility sets, vehicles, guaranteed transfers, splitting/merging</a:t>
            </a:r>
            <a:endParaRPr i="1" sz="1000">
              <a:latin typeface="Open Sans"/>
              <a:ea typeface="Open Sans"/>
              <a:cs typeface="Open Sans"/>
              <a:sym typeface="Open Sans"/>
            </a:endParaRPr>
          </a:p>
        </p:txBody>
      </p:sp>
      <p:sp>
        <p:nvSpPr>
          <p:cNvPr id="216" name="Google Shape;216;p28"/>
          <p:cNvSpPr txBox="1"/>
          <p:nvPr/>
        </p:nvSpPr>
        <p:spPr>
          <a:xfrm>
            <a:off x="6415575" y="3618450"/>
            <a:ext cx="1842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nl" sz="1000">
                <a:latin typeface="Open Sans"/>
                <a:ea typeface="Open Sans"/>
                <a:cs typeface="Open Sans"/>
                <a:sym typeface="Open Sans"/>
              </a:rPr>
              <a:t>Planned deviations from </a:t>
            </a:r>
            <a:br>
              <a:rPr i="1" lang="nl" sz="1000">
                <a:latin typeface="Open Sans"/>
                <a:ea typeface="Open Sans"/>
                <a:cs typeface="Open Sans"/>
                <a:sym typeface="Open Sans"/>
              </a:rPr>
            </a:br>
            <a:r>
              <a:rPr i="1" lang="nl" sz="1000">
                <a:latin typeface="Open Sans"/>
                <a:ea typeface="Open Sans"/>
                <a:cs typeface="Open Sans"/>
                <a:sym typeface="Open Sans"/>
              </a:rPr>
              <a:t>time schedule</a:t>
            </a:r>
            <a:endParaRPr i="1" sz="10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